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6" r:id="rId3"/>
    <p:sldMasterId id="2147483708" r:id="rId4"/>
  </p:sldMasterIdLst>
  <p:notesMasterIdLst>
    <p:notesMasterId r:id="rId34"/>
  </p:notesMasterIdLst>
  <p:sldIdLst>
    <p:sldId id="290" r:id="rId5"/>
    <p:sldId id="291" r:id="rId6"/>
    <p:sldId id="292" r:id="rId7"/>
    <p:sldId id="293" r:id="rId8"/>
    <p:sldId id="294" r:id="rId9"/>
    <p:sldId id="295" r:id="rId10"/>
    <p:sldId id="257" r:id="rId11"/>
    <p:sldId id="266" r:id="rId12"/>
    <p:sldId id="268" r:id="rId13"/>
    <p:sldId id="274" r:id="rId14"/>
    <p:sldId id="300" r:id="rId15"/>
    <p:sldId id="301" r:id="rId16"/>
    <p:sldId id="302" r:id="rId17"/>
    <p:sldId id="259" r:id="rId18"/>
    <p:sldId id="303" r:id="rId19"/>
    <p:sldId id="304" r:id="rId20"/>
    <p:sldId id="265" r:id="rId21"/>
    <p:sldId id="256" r:id="rId22"/>
    <p:sldId id="261" r:id="rId23"/>
    <p:sldId id="279" r:id="rId24"/>
    <p:sldId id="285" r:id="rId25"/>
    <p:sldId id="281" r:id="rId26"/>
    <p:sldId id="289" r:id="rId27"/>
    <p:sldId id="271" r:id="rId28"/>
    <p:sldId id="267" r:id="rId29"/>
    <p:sldId id="296" r:id="rId30"/>
    <p:sldId id="297" r:id="rId31"/>
    <p:sldId id="298" r:id="rId32"/>
    <p:sldId id="299" r:id="rId33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2173242-17A9-4CB3-89F7-79836BC2DCDF}">
          <p14:sldIdLst>
            <p14:sldId id="290"/>
            <p14:sldId id="291"/>
            <p14:sldId id="292"/>
            <p14:sldId id="293"/>
            <p14:sldId id="294"/>
            <p14:sldId id="295"/>
            <p14:sldId id="257"/>
            <p14:sldId id="266"/>
            <p14:sldId id="268"/>
            <p14:sldId id="274"/>
            <p14:sldId id="300"/>
            <p14:sldId id="301"/>
            <p14:sldId id="302"/>
            <p14:sldId id="259"/>
            <p14:sldId id="303"/>
            <p14:sldId id="304"/>
            <p14:sldId id="265"/>
            <p14:sldId id="256"/>
            <p14:sldId id="261"/>
            <p14:sldId id="279"/>
            <p14:sldId id="285"/>
            <p14:sldId id="281"/>
            <p14:sldId id="289"/>
            <p14:sldId id="271"/>
            <p14:sldId id="267"/>
            <p14:sldId id="296"/>
            <p14:sldId id="297"/>
            <p14:sldId id="298"/>
            <p14:sldId id="29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nknown User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88" autoAdjust="0"/>
    <p:restoredTop sz="94660"/>
  </p:normalViewPr>
  <p:slideViewPr>
    <p:cSldViewPr>
      <p:cViewPr varScale="1">
        <p:scale>
          <a:sx n="68" d="100"/>
          <a:sy n="68" d="100"/>
        </p:scale>
        <p:origin x="72" y="990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0A0595-A83A-4BFF-BD1C-ADB3F0A852A5}" type="datetimeFigureOut">
              <a:rPr lang="en-IE" smtClean="0"/>
              <a:t>03/05/2018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202988-E407-4F9A-B463-F136A79E1C4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18578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2FF092B8-7139-4703-8C27-713339C3B28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9220C636-822C-4A69-9204-8D17D194051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altLang="en-US">
              <a:latin typeface="Century Gothic" panose="020B0502020202020204" pitchFamily="34" charset="0"/>
            </a:endParaRPr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63D1C6BE-5701-4279-9AC6-7FAF041859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1A97A1-7182-4147-B1F1-41ECF3CBD7F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1217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24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151" y="802300"/>
            <a:ext cx="8634824" cy="2541431"/>
          </a:xfrm>
        </p:spPr>
        <p:txBody>
          <a:bodyPr bIns="0" anchor="b">
            <a:normAutofit/>
          </a:bodyPr>
          <a:lstStyle>
            <a:lvl1pPr algn="l">
              <a:defRPr sz="49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150" y="3531206"/>
            <a:ext cx="8634823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35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5872" y="329309"/>
            <a:ext cx="4972619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291" y="798973"/>
            <a:ext cx="810807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150" y="3528542"/>
            <a:ext cx="863482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2214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517" y="1847088"/>
            <a:ext cx="960502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844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6653" y="798975"/>
            <a:ext cx="161532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296" y="798975"/>
            <a:ext cx="7826792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6653" y="798975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04491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94261" y="802300"/>
            <a:ext cx="7489402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94261" y="3531206"/>
            <a:ext cx="748940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9A313-D108-4AA7-AB29-1B6F6666406D}" type="datetimeFigureOut">
              <a:rPr lang="en-IE" smtClean="0"/>
              <a:t>03/05/2018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94260" y="329309"/>
            <a:ext cx="4113984" cy="309201"/>
          </a:xfrm>
        </p:spPr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12440" y="798973"/>
            <a:ext cx="1069062" cy="503578"/>
          </a:xfrm>
        </p:spPr>
        <p:txBody>
          <a:bodyPr/>
          <a:lstStyle/>
          <a:p>
            <a:fld id="{00F3FAA6-6DEE-405A-B3B8-D1BC146CE774}" type="slidenum">
              <a:rPr lang="en-IE" smtClean="0"/>
              <a:t>‹#›</a:t>
            </a:fld>
            <a:endParaRPr lang="en-IE"/>
          </a:p>
        </p:txBody>
      </p:sp>
      <p:cxnSp>
        <p:nvCxnSpPr>
          <p:cNvPr id="15" name="Straight Connector 14"/>
          <p:cNvCxnSpPr/>
          <p:nvPr/>
        </p:nvCxnSpPr>
        <p:spPr>
          <a:xfrm>
            <a:off x="3194261" y="3528542"/>
            <a:ext cx="74894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68743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9A313-D108-4AA7-AB29-1B6F6666406D}" type="datetimeFigureOut">
              <a:rPr lang="en-IE" smtClean="0"/>
              <a:t>03/05/2018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3FAA6-6DEE-405A-B3B8-D1BC146CE774}" type="slidenum">
              <a:rPr lang="en-IE" smtClean="0"/>
              <a:t>‹#›</a:t>
            </a:fld>
            <a:endParaRPr lang="en-IE"/>
          </a:p>
        </p:txBody>
      </p:sp>
      <p:cxnSp>
        <p:nvCxnSpPr>
          <p:cNvPr id="33" name="Straight Connector 32"/>
          <p:cNvCxnSpPr/>
          <p:nvPr/>
        </p:nvCxnSpPr>
        <p:spPr>
          <a:xfrm>
            <a:off x="1924154" y="1847088"/>
            <a:ext cx="875950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51076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4153" y="1756130"/>
            <a:ext cx="7487386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4155" y="3806197"/>
            <a:ext cx="748738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9A313-D108-4AA7-AB29-1B6F6666406D}" type="datetimeFigureOut">
              <a:rPr lang="en-IE" smtClean="0"/>
              <a:t>03/05/2018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3FAA6-6DEE-405A-B3B8-D1BC146CE774}" type="slidenum">
              <a:rPr lang="en-IE" smtClean="0"/>
              <a:t>‹#›</a:t>
            </a:fld>
            <a:endParaRPr lang="en-IE"/>
          </a:p>
        </p:txBody>
      </p:sp>
      <p:cxnSp>
        <p:nvCxnSpPr>
          <p:cNvPr id="15" name="Straight Connector 14"/>
          <p:cNvCxnSpPr/>
          <p:nvPr/>
        </p:nvCxnSpPr>
        <p:spPr>
          <a:xfrm>
            <a:off x="1924153" y="3804985"/>
            <a:ext cx="748738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37334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4154" y="804891"/>
            <a:ext cx="8759509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4153" y="2013936"/>
            <a:ext cx="4166743" cy="34375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7212" y="2013937"/>
            <a:ext cx="4166451" cy="34375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9A313-D108-4AA7-AB29-1B6F6666406D}" type="datetimeFigureOut">
              <a:rPr lang="en-IE" smtClean="0"/>
              <a:t>03/05/2018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3FAA6-6DEE-405A-B3B8-D1BC146CE774}" type="slidenum">
              <a:rPr lang="en-IE" smtClean="0"/>
              <a:t>‹#›</a:t>
            </a:fld>
            <a:endParaRPr lang="en-IE"/>
          </a:p>
        </p:txBody>
      </p:sp>
      <p:cxnSp>
        <p:nvCxnSpPr>
          <p:cNvPr id="33" name="Straight Connector 32"/>
          <p:cNvCxnSpPr/>
          <p:nvPr/>
        </p:nvCxnSpPr>
        <p:spPr>
          <a:xfrm>
            <a:off x="1924154" y="1847088"/>
            <a:ext cx="875950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62980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924154" y="1847088"/>
            <a:ext cx="875950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4154" y="804165"/>
            <a:ext cx="8759510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4153" y="2019551"/>
            <a:ext cx="4166603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4153" y="2824271"/>
            <a:ext cx="4166603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7212" y="2023005"/>
            <a:ext cx="4166451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7212" y="2821491"/>
            <a:ext cx="4166451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9A313-D108-4AA7-AB29-1B6F6666406D}" type="datetimeFigureOut">
              <a:rPr lang="en-IE" smtClean="0"/>
              <a:t>03/05/2018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3FAA6-6DEE-405A-B3B8-D1BC146CE77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864317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924154" y="1847088"/>
            <a:ext cx="875950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9A313-D108-4AA7-AB29-1B6F6666406D}" type="datetimeFigureOut">
              <a:rPr lang="en-IE" smtClean="0"/>
              <a:t>03/05/2018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3FAA6-6DEE-405A-B3B8-D1BC146CE77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142687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9A313-D108-4AA7-AB29-1B6F6666406D}" type="datetimeFigureOut">
              <a:rPr lang="en-IE" smtClean="0"/>
              <a:t>03/05/2018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3FAA6-6DEE-405A-B3B8-D1BC146CE77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216832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223" y="798973"/>
            <a:ext cx="3233758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0754" y="798974"/>
            <a:ext cx="5102908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18224" y="3205493"/>
            <a:ext cx="323564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9A313-D108-4AA7-AB29-1B6F6666406D}" type="datetimeFigureOut">
              <a:rPr lang="en-IE" smtClean="0"/>
              <a:t>03/05/2018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3FAA6-6DEE-405A-B3B8-D1BC146CE774}" type="slidenum">
              <a:rPr lang="en-IE" smtClean="0"/>
              <a:t>‹#›</a:t>
            </a:fld>
            <a:endParaRPr lang="en-IE"/>
          </a:p>
        </p:txBody>
      </p:sp>
      <p:cxnSp>
        <p:nvCxnSpPr>
          <p:cNvPr id="17" name="Straight Connector 16"/>
          <p:cNvCxnSpPr/>
          <p:nvPr/>
        </p:nvCxnSpPr>
        <p:spPr>
          <a:xfrm>
            <a:off x="1921830" y="3205491"/>
            <a:ext cx="323019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9981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517" y="1847088"/>
            <a:ext cx="960502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31436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6660267" y="482172"/>
            <a:ext cx="4680630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030" y="1129513"/>
            <a:ext cx="4325453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18212" y="1122544"/>
            <a:ext cx="297922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4155" y="3145992"/>
            <a:ext cx="431925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915053" y="5469858"/>
            <a:ext cx="4335431" cy="320123"/>
          </a:xfrm>
        </p:spPr>
        <p:txBody>
          <a:bodyPr/>
          <a:lstStyle>
            <a:lvl1pPr algn="l">
              <a:defRPr/>
            </a:lvl1pPr>
          </a:lstStyle>
          <a:p>
            <a:fld id="{58F9A313-D108-4AA7-AB29-1B6F6666406D}" type="datetimeFigureOut">
              <a:rPr lang="en-IE" smtClean="0"/>
              <a:t>03/05/2018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916208" y="318642"/>
            <a:ext cx="4334275" cy="320931"/>
          </a:xfrm>
        </p:spPr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3FAA6-6DEE-405A-B3B8-D1BC146CE774}" type="slidenum">
              <a:rPr lang="en-IE" smtClean="0"/>
              <a:t>‹#›</a:t>
            </a:fld>
            <a:endParaRPr lang="en-IE"/>
          </a:p>
        </p:txBody>
      </p:sp>
      <p:cxnSp>
        <p:nvCxnSpPr>
          <p:cNvPr id="31" name="Straight Connector 30"/>
          <p:cNvCxnSpPr/>
          <p:nvPr/>
        </p:nvCxnSpPr>
        <p:spPr>
          <a:xfrm>
            <a:off x="1921207" y="3143605"/>
            <a:ext cx="432156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4228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924154" y="1847088"/>
            <a:ext cx="875950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9A313-D108-4AA7-AB29-1B6F6666406D}" type="datetimeFigureOut">
              <a:rPr lang="en-IE" smtClean="0"/>
              <a:t>03/05/2018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3FAA6-6DEE-405A-B3B8-D1BC146CE77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637807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21636" y="798975"/>
            <a:ext cx="1470320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24154" y="798975"/>
            <a:ext cx="7066286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9A313-D108-4AA7-AB29-1B6F6666406D}" type="datetimeFigureOut">
              <a:rPr lang="en-IE" smtClean="0"/>
              <a:t>03/05/2018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3FAA6-6DEE-405A-B3B8-D1BC146CE774}" type="slidenum">
              <a:rPr lang="en-IE" smtClean="0"/>
              <a:t>‹#›</a:t>
            </a:fld>
            <a:endParaRPr lang="en-IE"/>
          </a:p>
        </p:txBody>
      </p:sp>
      <p:cxnSp>
        <p:nvCxnSpPr>
          <p:cNvPr id="15" name="Straight Connector 14"/>
          <p:cNvCxnSpPr/>
          <p:nvPr/>
        </p:nvCxnSpPr>
        <p:spPr>
          <a:xfrm>
            <a:off x="9221635" y="798975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07792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150" y="802299"/>
            <a:ext cx="8634824" cy="2541431"/>
          </a:xfrm>
        </p:spPr>
        <p:txBody>
          <a:bodyPr bIns="0" anchor="b">
            <a:normAutofit/>
          </a:bodyPr>
          <a:lstStyle>
            <a:lvl1pPr algn="l">
              <a:defRPr sz="65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150" y="3531205"/>
            <a:ext cx="8634823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799" b="0" cap="all" baseline="0">
                <a:solidFill>
                  <a:schemeClr val="tx1"/>
                </a:solidFill>
              </a:defRPr>
            </a:lvl1pPr>
            <a:lvl2pPr marL="457063" indent="0" algn="ctr">
              <a:buNone/>
              <a:defRPr sz="17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71D3F5F9-528E-4328-A849-F57D002067D0}" type="datetime1">
              <a:rPr lang="en-US" smtClean="0"/>
              <a:pPr lvl="0"/>
              <a:t>5/3/2018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5871" y="329308"/>
            <a:ext cx="4972620" cy="309201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290" y="798973"/>
            <a:ext cx="810808" cy="503578"/>
          </a:xfrm>
        </p:spPr>
        <p:txBody>
          <a:bodyPr/>
          <a:lstStyle/>
          <a:p>
            <a:pPr lvl="0"/>
            <a:fld id="{7904DE1B-924A-4B00-B3DC-832A55CEF32A}" type="slidenum">
              <a:rPr lang="en-IE" smtClean="0"/>
              <a:t>‹#›</a:t>
            </a:fld>
            <a:endParaRPr lang="en-IE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150" y="3528542"/>
            <a:ext cx="863482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3804756"/>
      </p:ext>
    </p:extLst>
  </p:cSld>
  <p:clrMapOvr>
    <a:masterClrMapping/>
  </p:clrMapOvr>
  <p:transition spd="med">
    <p:fade/>
  </p:transition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784C643-D99E-423E-9C13-484D8AA884FA}" type="datetime1">
              <a:rPr lang="en-US" smtClean="0"/>
              <a:pPr lvl="0"/>
              <a:t>5/3/2018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B53BA9C-4E25-4ECD-BF83-A69A84BCD480}" type="slidenum">
              <a:rPr lang="en-IE" smtClean="0"/>
              <a:t>‹#›</a:t>
            </a:fld>
            <a:endParaRPr lang="en-IE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517" y="1847088"/>
            <a:ext cx="960502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8723942"/>
      </p:ext>
    </p:extLst>
  </p:cSld>
  <p:clrMapOvr>
    <a:masterClrMapping/>
  </p:clrMapOvr>
  <p:transition spd="med">
    <p:fade/>
  </p:transition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3860" y="1756130"/>
            <a:ext cx="8640903" cy="1887950"/>
          </a:xfrm>
        </p:spPr>
        <p:txBody>
          <a:bodyPr anchor="b">
            <a:normAutofit/>
          </a:bodyPr>
          <a:lstStyle>
            <a:lvl1pPr algn="l">
              <a:defRPr sz="35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3861" y="3806196"/>
            <a:ext cx="8628198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799">
                <a:solidFill>
                  <a:schemeClr val="tx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E72DFAE-432A-431A-8E59-266FA2F5DCE1}" type="datetime1">
              <a:rPr lang="en-US" smtClean="0"/>
              <a:pPr lvl="0"/>
              <a:t>5/3/2018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84AD168-1CFF-4900-8320-3D7EA1E9BB6C}" type="slidenum">
              <a:rPr lang="en-IE" smtClean="0"/>
              <a:t>‹#›</a:t>
            </a:fld>
            <a:endParaRPr lang="en-IE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3861" y="3804985"/>
            <a:ext cx="862819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0359365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8840" y="804890"/>
            <a:ext cx="9603134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6954" y="2010879"/>
            <a:ext cx="464394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2101" y="2017343"/>
            <a:ext cx="464394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63900F8-F04B-4258-95C0-6BB193503B62}" type="datetime1">
              <a:rPr lang="en-US" smtClean="0"/>
              <a:pPr lvl="0"/>
              <a:t>5/3/2018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8674BA5-686B-46EC-802D-A77BDE8C3466}" type="slidenum">
              <a:rPr lang="en-IE" smtClean="0"/>
              <a:t>‹#›</a:t>
            </a:fld>
            <a:endParaRPr lang="en-IE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517" y="1847088"/>
            <a:ext cx="960502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7372227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815" y="804164"/>
            <a:ext cx="9605159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6814" y="2019550"/>
            <a:ext cx="464394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199" b="0" cap="all" baseline="0">
                <a:solidFill>
                  <a:schemeClr val="accent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6814" y="2824270"/>
            <a:ext cx="464394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0692" y="2023004"/>
            <a:ext cx="464394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199" b="0" cap="all" baseline="0">
                <a:solidFill>
                  <a:schemeClr val="accent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0692" y="2821491"/>
            <a:ext cx="464394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F907CC3C-33E8-4770-A291-BE73CBD91B5E}" type="datetime1">
              <a:rPr lang="en-US" smtClean="0"/>
              <a:pPr lvl="0"/>
              <a:t>5/3/2018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5032123-0435-4C0D-9F31-AC9F420DCB53}" type="slidenum">
              <a:rPr lang="en-IE" smtClean="0"/>
              <a:t>‹#›</a:t>
            </a:fld>
            <a:endParaRPr lang="en-IE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517" y="1847088"/>
            <a:ext cx="960502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4620198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00AE9A63-D557-42C6-AB92-FAD1DB42BF95}" type="datetime1">
              <a:rPr lang="en-US" smtClean="0"/>
              <a:pPr lvl="0"/>
              <a:t>5/3/2018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C495A26-D00D-4560-8494-B3867ECDDF84}" type="slidenum">
              <a:rPr lang="en-IE" smtClean="0"/>
              <a:t>‹#›</a:t>
            </a:fld>
            <a:endParaRPr lang="en-IE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517" y="1847088"/>
            <a:ext cx="960502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6909089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4C3CBCCD-6784-4271-A501-B70254575DD3}" type="datetime1">
              <a:rPr lang="en-US" smtClean="0"/>
              <a:pPr lvl="0"/>
              <a:t>5/3/2018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91486F9-EE3E-4B9A-91D4-FA16028B5AF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0888637"/>
      </p:ext>
    </p:extLst>
  </p:cSld>
  <p:clrMapOvr>
    <a:masterClrMapping/>
  </p:clrMapOvr>
  <p:transition spd="med">
    <p:fade/>
  </p:transition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3860" y="1756130"/>
            <a:ext cx="8640904" cy="1887950"/>
          </a:xfrm>
        </p:spPr>
        <p:txBody>
          <a:bodyPr anchor="b">
            <a:normAutofit/>
          </a:bodyPr>
          <a:lstStyle>
            <a:lvl1pPr algn="l"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3861" y="3806197"/>
            <a:ext cx="8628199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3861" y="3804985"/>
            <a:ext cx="862819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07114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295" y="798973"/>
            <a:ext cx="3272247" cy="2247117"/>
          </a:xfrm>
        </p:spPr>
        <p:txBody>
          <a:bodyPr anchor="b">
            <a:normAutofit/>
          </a:bodyPr>
          <a:lstStyle>
            <a:lvl1pPr algn="l">
              <a:defRPr sz="23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2401" y="798974"/>
            <a:ext cx="6010904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295" y="3205492"/>
            <a:ext cx="3274160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F40751D9-F266-4132-8B2D-8A70FB47783B}" type="datetime1">
              <a:rPr lang="en-US" smtClean="0"/>
              <a:pPr lvl="0"/>
              <a:t>5/3/2018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FF9701E-0DB5-4C5A-A35B-BBE3F7C7EC5C}" type="slidenum">
              <a:rPr lang="en-IE" smtClean="0"/>
              <a:t>‹#›</a:t>
            </a:fld>
            <a:endParaRPr lang="en-IE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7903" y="3205491"/>
            <a:ext cx="32686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1802022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5440" y="482171"/>
            <a:ext cx="4073472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0828" y="1129513"/>
            <a:ext cx="5530887" cy="1830584"/>
          </a:xfrm>
        </p:spPr>
        <p:txBody>
          <a:bodyPr anchor="b">
            <a:normAutofit/>
          </a:bodyPr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2274" y="1122543"/>
            <a:ext cx="2790444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9951" y="3145992"/>
            <a:ext cx="5522965" cy="2003742"/>
          </a:xfrm>
        </p:spPr>
        <p:txBody>
          <a:bodyPr>
            <a:normAutofit/>
          </a:bodyPr>
          <a:lstStyle>
            <a:lvl1pPr marL="0" indent="0" algn="l">
              <a:buNone/>
              <a:defRPr sz="1799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005" y="5469857"/>
            <a:ext cx="5525912" cy="320123"/>
          </a:xfrm>
        </p:spPr>
        <p:txBody>
          <a:bodyPr/>
          <a:lstStyle>
            <a:lvl1pPr algn="l">
              <a:defRPr/>
            </a:lvl1pPr>
          </a:lstStyle>
          <a:p>
            <a:pPr lvl="0"/>
            <a:fld id="{DC8937CF-2FF3-4E6F-9E59-36D878B3C23D}" type="datetime1">
              <a:rPr lang="en-US" smtClean="0"/>
              <a:pPr lvl="0"/>
              <a:t>5/3/2018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005" y="318641"/>
            <a:ext cx="5539561" cy="320931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F489FAF-E5A0-42C2-8506-449562CBC253}" type="slidenum">
              <a:rPr lang="en-IE" smtClean="0"/>
              <a:t>‹#›</a:t>
            </a:fld>
            <a:endParaRPr lang="en-IE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005" y="3143605"/>
            <a:ext cx="552591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6215730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43AA7E9-F08F-4A50-8FF9-AE373E96AF53}" type="datetime1">
              <a:rPr lang="en-US" smtClean="0"/>
              <a:pPr lvl="0"/>
              <a:t>5/3/2018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A531AA0-63D4-467E-8702-0E54F499B541}" type="slidenum">
              <a:rPr lang="en-IE" smtClean="0"/>
              <a:t>‹#›</a:t>
            </a:fld>
            <a:endParaRPr lang="en-IE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517" y="1847088"/>
            <a:ext cx="960502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2888456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6653" y="798974"/>
            <a:ext cx="1615321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296" y="798974"/>
            <a:ext cx="7826791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7FC4B835-0477-41F6-8667-70D3AA1911DC}" type="datetime1">
              <a:rPr lang="en-US" smtClean="0"/>
              <a:pPr lvl="0"/>
              <a:t>5/3/2018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F14C6FA-9020-483D-88CB-4574B432BE1D}" type="slidenum">
              <a:rPr lang="en-IE" smtClean="0"/>
              <a:t>‹#›</a:t>
            </a:fld>
            <a:endParaRPr lang="en-IE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6653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479514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>
            <a:extLst>
              <a:ext uri="{FF2B5EF4-FFF2-40B4-BE49-F238E27FC236}">
                <a16:creationId xmlns:a16="http://schemas.microsoft.com/office/drawing/2014/main" id="{C09474F0-B6B9-4943-ADAA-20D3DB56089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0413" cy="6858000"/>
            <a:chOff x="0" y="0"/>
            <a:chExt cx="12190570" cy="6858000"/>
          </a:xfrm>
        </p:grpSpPr>
        <p:sp>
          <p:nvSpPr>
            <p:cNvPr id="5" name="Rectangle 12">
              <a:extLst>
                <a:ext uri="{FF2B5EF4-FFF2-40B4-BE49-F238E27FC236}">
                  <a16:creationId xmlns:a16="http://schemas.microsoft.com/office/drawing/2014/main" id="{82CD1EBA-2583-4215-AC7C-E133FDAF48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8" y="0"/>
              <a:ext cx="12188952" cy="6858000"/>
            </a:xfrm>
            <a:prstGeom prst="rect">
              <a:avLst/>
            </a:prstGeom>
            <a:gradFill rotWithShape="0">
              <a:gsLst>
                <a:gs pos="0">
                  <a:srgbClr val="1F4E79"/>
                </a:gs>
                <a:gs pos="50000">
                  <a:srgbClr val="BDD7EE"/>
                </a:gs>
                <a:gs pos="100000">
                  <a:srgbClr val="1F4E79"/>
                </a:gs>
              </a:gsLst>
              <a:lin ang="270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98" tIns="60944" rIns="121898" bIns="60944" anchor="ctr" anchorCtr="1"/>
            <a:lstStyle>
              <a:lvl1pPr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176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176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176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176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endParaRPr lang="en-IE" altLang="en-US" sz="240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p:grpSp>
          <p:nvGrpSpPr>
            <p:cNvPr id="6" name="Group 11">
              <a:extLst>
                <a:ext uri="{FF2B5EF4-FFF2-40B4-BE49-F238E27FC236}">
                  <a16:creationId xmlns:a16="http://schemas.microsoft.com/office/drawing/2014/main" id="{8C94638B-995D-4296-B312-89C7C27383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4742736" cy="6858000"/>
              <a:chOff x="0" y="0"/>
              <a:chExt cx="4742736" cy="6858000"/>
            </a:xfrm>
          </p:grpSpPr>
          <p:pic>
            <p:nvPicPr>
              <p:cNvPr id="7" name="Picture 8">
                <a:extLst>
                  <a:ext uri="{FF2B5EF4-FFF2-40B4-BE49-F238E27FC236}">
                    <a16:creationId xmlns:a16="http://schemas.microsoft.com/office/drawing/2014/main" id="{DBF35332-BE3B-4C99-BCD9-A538D932F0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4591595" cy="685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Rectangle 9">
                <a:extLst>
                  <a:ext uri="{FF2B5EF4-FFF2-40B4-BE49-F238E27FC236}">
                    <a16:creationId xmlns:a16="http://schemas.microsoft.com/office/drawing/2014/main" id="{5C15A171-F53E-4036-925E-302F5CCFAA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5576" y="0"/>
                <a:ext cx="137160" cy="6858000"/>
              </a:xfrm>
              <a:prstGeom prst="rect">
                <a:avLst/>
              </a:prstGeom>
              <a:solidFill>
                <a:srgbClr val="4454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 anchorCtr="1"/>
              <a:lstStyle>
                <a:lvl1pPr defTabSz="1217613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1217613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1217613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1217613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1217613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121761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121761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121761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121761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endParaRPr lang="en-US" altLang="en-US" sz="2400">
                  <a:solidFill>
                    <a:srgbClr val="FFFFFF"/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  <p:sp>
        <p:nvSpPr>
          <p:cNvPr id="10" name="Subtitle 2"/>
          <p:cNvSpPr txBox="1">
            <a:spLocks noGrp="1"/>
          </p:cNvSpPr>
          <p:nvPr>
            <p:ph type="subTitle" idx="1"/>
          </p:nvPr>
        </p:nvSpPr>
        <p:spPr>
          <a:xfrm>
            <a:off x="4879348" y="4927601"/>
            <a:ext cx="7008574" cy="124459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lang="en-IE" sz="2800">
                <a:solidFill>
                  <a:srgbClr val="ED7D31"/>
                </a:solidFill>
              </a:defRPr>
            </a:lvl1pPr>
          </a:lstStyle>
          <a:p>
            <a:pPr lvl="0"/>
            <a:r>
              <a:rPr lang="en-IE"/>
              <a:t>Click to edit Master subtitle style</a:t>
            </a:r>
          </a:p>
        </p:txBody>
      </p:sp>
      <p:sp>
        <p:nvSpPr>
          <p:cNvPr id="11" name="Title 1"/>
          <p:cNvSpPr txBox="1">
            <a:spLocks noGrp="1"/>
          </p:cNvSpPr>
          <p:nvPr>
            <p:ph type="ctrTitle"/>
          </p:nvPr>
        </p:nvSpPr>
        <p:spPr>
          <a:xfrm>
            <a:off x="4879348" y="1498601"/>
            <a:ext cx="7008574" cy="3298826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rgbClr val="44546A"/>
                </a:solidFill>
              </a:defRPr>
            </a:lvl1pPr>
          </a:lstStyle>
          <a:p>
            <a:pPr lvl="0"/>
            <a:r>
              <a:rPr lang="en-IE"/>
              <a:t>Click to edit Master title style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C6DAE500-99B3-4B47-B625-558742D98679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38AFA27-EBD4-439D-9D5A-3ABF7E76971B}" type="datetime1">
              <a:rPr lang="en-US"/>
              <a:pPr>
                <a:defRPr/>
              </a:pPr>
              <a:t>5/3/2018</a:t>
            </a:fld>
            <a:endParaRPr/>
          </a:p>
        </p:txBody>
      </p:sp>
      <p:sp>
        <p:nvSpPr>
          <p:cNvPr id="12" name="Footer Placeholder 6">
            <a:extLst>
              <a:ext uri="{FF2B5EF4-FFF2-40B4-BE49-F238E27FC236}">
                <a16:creationId xmlns:a16="http://schemas.microsoft.com/office/drawing/2014/main" id="{42DA8381-DA66-4AAB-BAC6-AF2F8222DD2E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13" name="Slide Number Placeholder 10">
            <a:extLst>
              <a:ext uri="{FF2B5EF4-FFF2-40B4-BE49-F238E27FC236}">
                <a16:creationId xmlns:a16="http://schemas.microsoft.com/office/drawing/2014/main" id="{1586EFDF-1CA8-4A49-9418-4B050B8F9E4B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54DBF47-386C-4A8F-93A7-353EF5141A16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7794850"/>
      </p:ext>
    </p:extLst>
  </p:cSld>
  <p:clrMapOvr>
    <a:masterClrMapping/>
  </p:clrMapOvr>
  <p:transition spd="med">
    <p:fade/>
  </p:transition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IE"/>
            </a:lvl1pPr>
            <a:lvl2pPr>
              <a:defRPr lang="en-IE"/>
            </a:lvl2pPr>
            <a:lvl3pPr>
              <a:defRPr lang="en-IE"/>
            </a:lvl3pPr>
            <a:lvl4pPr>
              <a:defRPr lang="en-IE"/>
            </a:lvl4pPr>
            <a:lvl5pPr>
              <a:defRPr lang="en-IE"/>
            </a:lvl5pPr>
          </a:lstStyle>
          <a:p>
            <a:pPr lvl="0"/>
            <a:r>
              <a:rPr lang="en-IE"/>
              <a:t>Edit Master text styles</a:t>
            </a:r>
          </a:p>
          <a:p>
            <a:pPr lvl="1"/>
            <a:r>
              <a:rPr lang="en-IE"/>
              <a:t>Second level</a:t>
            </a:r>
          </a:p>
          <a:p>
            <a:pPr lvl="2"/>
            <a:r>
              <a:rPr lang="en-IE"/>
              <a:t>Third level</a:t>
            </a:r>
          </a:p>
          <a:p>
            <a:pPr lvl="3"/>
            <a:r>
              <a:rPr lang="en-IE"/>
              <a:t>Fourth level</a:t>
            </a:r>
          </a:p>
          <a:p>
            <a:pPr lvl="4"/>
            <a:r>
              <a:rPr lang="en-IE"/>
              <a:t>Fifth level</a:t>
            </a:r>
          </a:p>
        </p:txBody>
      </p:sp>
      <p:sp>
        <p:nvSpPr>
          <p:cNvPr id="6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IE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093451-482B-469B-A048-EC5C12C3095C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32621-3A6C-40D2-9812-435268363B88}" type="datetime1">
              <a:rPr lang="en-US"/>
              <a:pPr>
                <a:defRPr/>
              </a:pPr>
              <a:t>5/3/2018</a:t>
            </a:fld>
            <a:endParaRPr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8C9FFA5-9972-4509-A80E-DE2E8425C3D5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6D38A03-98BC-406E-9800-2253550D5933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96C3CD-15DC-42CC-91F7-4169630AE11F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8019446"/>
      </p:ext>
    </p:extLst>
  </p:cSld>
  <p:clrMapOvr>
    <a:masterClrMapping/>
  </p:clrMapOvr>
  <p:transition spd="med">
    <p:fade/>
  </p:transition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>
            <a:extLst>
              <a:ext uri="{FF2B5EF4-FFF2-40B4-BE49-F238E27FC236}">
                <a16:creationId xmlns:a16="http://schemas.microsoft.com/office/drawing/2014/main" id="{37F88DA3-7B8D-4783-BAF9-729A67102389}"/>
              </a:ext>
            </a:extLst>
          </p:cNvPr>
          <p:cNvGrpSpPr>
            <a:grpSpLocks/>
          </p:cNvGrpSpPr>
          <p:nvPr/>
        </p:nvGrpSpPr>
        <p:grpSpPr bwMode="auto">
          <a:xfrm>
            <a:off x="1588" y="0"/>
            <a:ext cx="12188825" cy="6858000"/>
            <a:chOff x="1618" y="0"/>
            <a:chExt cx="12188952" cy="6858000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7B9EF521-6D07-49AC-B9FC-F59775E4A1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8" y="0"/>
              <a:ext cx="12188952" cy="6858000"/>
            </a:xfrm>
            <a:prstGeom prst="rect">
              <a:avLst/>
            </a:prstGeom>
            <a:gradFill rotWithShape="0">
              <a:gsLst>
                <a:gs pos="0">
                  <a:srgbClr val="1F4E79"/>
                </a:gs>
                <a:gs pos="50000">
                  <a:srgbClr val="BDD7EE"/>
                </a:gs>
                <a:gs pos="100000">
                  <a:srgbClr val="1F4E79"/>
                </a:gs>
              </a:gsLst>
              <a:lin ang="270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98" tIns="60944" rIns="121898" bIns="60944" anchor="ctr" anchorCtr="1"/>
            <a:lstStyle>
              <a:lvl1pPr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176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176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176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176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endParaRPr lang="en-IE" altLang="en-US" sz="240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6" name="Picture 9">
              <a:extLst>
                <a:ext uri="{FF2B5EF4-FFF2-40B4-BE49-F238E27FC236}">
                  <a16:creationId xmlns:a16="http://schemas.microsoft.com/office/drawing/2014/main" id="{4094A67F-68DE-477A-826D-4A8FEFA14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8819" y="0"/>
              <a:ext cx="4591595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10">
              <a:extLst>
                <a:ext uri="{FF2B5EF4-FFF2-40B4-BE49-F238E27FC236}">
                  <a16:creationId xmlns:a16="http://schemas.microsoft.com/office/drawing/2014/main" id="{F8E378C2-A03B-4A2F-A207-F04E68A0DA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1255" y="0"/>
              <a:ext cx="137160" cy="6858000"/>
            </a:xfrm>
            <a:prstGeom prst="rect">
              <a:avLst/>
            </a:prstGeom>
            <a:solidFill>
              <a:srgbClr val="4454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 anchorCtr="1"/>
            <a:lstStyle>
              <a:lvl1pPr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176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176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176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176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endParaRPr lang="en-US" altLang="en-US" sz="2400">
                <a:solidFill>
                  <a:srgbClr val="44546A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8" name="Picture 4">
            <a:extLst>
              <a:ext uri="{FF2B5EF4-FFF2-40B4-BE49-F238E27FC236}">
                <a16:creationId xmlns:a16="http://schemas.microsoft.com/office/drawing/2014/main" id="{2C19FC99-76E1-447D-A066-80F722FFC3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363" y="0"/>
            <a:ext cx="4591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ubtitle 2"/>
          <p:cNvSpPr txBox="1">
            <a:spLocks noGrp="1"/>
          </p:cNvSpPr>
          <p:nvPr>
            <p:ph type="subTitle" idx="4294967295"/>
          </p:nvPr>
        </p:nvSpPr>
        <p:spPr>
          <a:xfrm>
            <a:off x="237149" y="4927601"/>
            <a:ext cx="7008574" cy="124459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lang="en-IE" sz="2800">
                <a:solidFill>
                  <a:srgbClr val="ED7D31"/>
                </a:solidFill>
              </a:defRPr>
            </a:lvl1pPr>
          </a:lstStyle>
          <a:p>
            <a:pPr lvl="0"/>
            <a:r>
              <a:rPr lang="en-IE"/>
              <a:t>Click to edit Master subtitle style</a:t>
            </a:r>
          </a:p>
        </p:txBody>
      </p:sp>
      <p:sp>
        <p:nvSpPr>
          <p:cNvPr id="11" name="Title 1"/>
          <p:cNvSpPr txBox="1">
            <a:spLocks noGrp="1"/>
          </p:cNvSpPr>
          <p:nvPr>
            <p:ph type="title"/>
          </p:nvPr>
        </p:nvSpPr>
        <p:spPr>
          <a:xfrm>
            <a:off x="237149" y="1498601"/>
            <a:ext cx="7008574" cy="3298826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rgbClr val="44546A"/>
                </a:solidFill>
              </a:defRPr>
            </a:lvl1pPr>
          </a:lstStyle>
          <a:p>
            <a:pPr lvl="0"/>
            <a:r>
              <a:rPr lang="en-IE"/>
              <a:t>Click to edit Master title style</a:t>
            </a:r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77D30AE2-4551-4F2E-969E-6958BF7E5DED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49E2DD7-B21A-4AA2-9647-5295AAA8B9E2}" type="datetime1">
              <a:rPr lang="en-US"/>
              <a:pPr>
                <a:defRPr/>
              </a:pPr>
              <a:t>5/3/2018</a:t>
            </a:fld>
            <a:endParaRPr/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BE52CBFF-6608-4A66-9029-202C7EF7F63B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id="{70AFA9E1-1E4E-4AE0-B054-B6855CA79F8E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067F40D-4A66-4CD6-A732-286D78F4C13F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917418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IE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1117305" y="1701798"/>
            <a:ext cx="4977106" cy="4470401"/>
          </a:xfrm>
        </p:spPr>
        <p:txBody>
          <a:bodyPr/>
          <a:lstStyle>
            <a:lvl1pPr>
              <a:defRPr lang="en-IE"/>
            </a:lvl1pPr>
            <a:lvl2pPr>
              <a:defRPr lang="en-IE"/>
            </a:lvl2pPr>
            <a:lvl3pPr>
              <a:defRPr lang="en-IE"/>
            </a:lvl3pPr>
            <a:lvl4pPr>
              <a:defRPr lang="en-IE"/>
            </a:lvl4pPr>
            <a:lvl5pPr>
              <a:defRPr lang="en-IE"/>
            </a:lvl5pPr>
          </a:lstStyle>
          <a:p>
            <a:pPr lvl="0"/>
            <a:r>
              <a:rPr lang="en-IE"/>
              <a:t>Edit Master text styles</a:t>
            </a:r>
          </a:p>
          <a:p>
            <a:pPr lvl="1"/>
            <a:r>
              <a:rPr lang="en-IE"/>
              <a:t>Second level</a:t>
            </a:r>
          </a:p>
          <a:p>
            <a:pPr lvl="2"/>
            <a:r>
              <a:rPr lang="en-IE"/>
              <a:t>Third level</a:t>
            </a:r>
          </a:p>
          <a:p>
            <a:pPr lvl="3"/>
            <a:r>
              <a:rPr lang="en-IE"/>
              <a:t>Fourth level</a:t>
            </a:r>
          </a:p>
          <a:p>
            <a:pPr lvl="4"/>
            <a:r>
              <a:rPr lang="en-IE"/>
              <a:t>Fifth level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297555" y="1701798"/>
            <a:ext cx="4977106" cy="4470401"/>
          </a:xfrm>
        </p:spPr>
        <p:txBody>
          <a:bodyPr/>
          <a:lstStyle>
            <a:lvl1pPr>
              <a:defRPr lang="en-IE"/>
            </a:lvl1pPr>
            <a:lvl2pPr>
              <a:defRPr lang="en-IE"/>
            </a:lvl2pPr>
            <a:lvl3pPr>
              <a:defRPr lang="en-IE"/>
            </a:lvl3pPr>
            <a:lvl4pPr>
              <a:defRPr lang="en-IE"/>
            </a:lvl4pPr>
            <a:lvl5pPr>
              <a:defRPr lang="en-IE"/>
            </a:lvl5pPr>
          </a:lstStyle>
          <a:p>
            <a:pPr lvl="0"/>
            <a:r>
              <a:rPr lang="en-IE"/>
              <a:t>Edit Master text styles</a:t>
            </a:r>
          </a:p>
          <a:p>
            <a:pPr lvl="1"/>
            <a:r>
              <a:rPr lang="en-IE"/>
              <a:t>Second level</a:t>
            </a:r>
          </a:p>
          <a:p>
            <a:pPr lvl="2"/>
            <a:r>
              <a:rPr lang="en-IE"/>
              <a:t>Third level</a:t>
            </a:r>
          </a:p>
          <a:p>
            <a:pPr lvl="3"/>
            <a:r>
              <a:rPr lang="en-IE"/>
              <a:t>Fourth level</a:t>
            </a:r>
          </a:p>
          <a:p>
            <a:pPr lvl="4"/>
            <a:r>
              <a:rPr lang="en-IE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F237566-9091-4BEB-B815-C45F8BFA104C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649CE-7A7F-438B-BE2D-AC86C4C62767}" type="datetime1">
              <a:rPr lang="en-US"/>
              <a:pPr>
                <a:defRPr/>
              </a:pPr>
              <a:t>5/3/2018</a:t>
            </a:fld>
            <a:endParaRPr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9879EDB-2401-46AA-8FB0-CD6BFFCF2A52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218129D-A0E4-4828-8EBB-28D363784E49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021DD-7EEB-4A52-9083-0B4E7D075186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911199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IE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1121374" y="1608831"/>
            <a:ext cx="4973037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1117305" y="2209803"/>
            <a:ext cx="4977106" cy="3962396"/>
          </a:xfrm>
        </p:spPr>
        <p:txBody>
          <a:bodyPr/>
          <a:lstStyle>
            <a:lvl1pPr>
              <a:defRPr lang="en-IE" sz="2000"/>
            </a:lvl1pPr>
            <a:lvl2pPr>
              <a:defRPr lang="en-IE" sz="1800"/>
            </a:lvl2pPr>
            <a:lvl3pPr>
              <a:defRPr lang="en-IE"/>
            </a:lvl3pPr>
            <a:lvl4pPr>
              <a:defRPr lang="en-IE"/>
            </a:lvl4pPr>
            <a:lvl5pPr>
              <a:defRPr lang="en-IE"/>
            </a:lvl5pPr>
          </a:lstStyle>
          <a:p>
            <a:pPr lvl="0"/>
            <a:r>
              <a:rPr lang="en-IE"/>
              <a:t>Edit Master text styles</a:t>
            </a:r>
          </a:p>
          <a:p>
            <a:pPr lvl="1"/>
            <a:r>
              <a:rPr lang="en-IE"/>
              <a:t>Second level</a:t>
            </a:r>
          </a:p>
          <a:p>
            <a:pPr lvl="2"/>
            <a:r>
              <a:rPr lang="en-IE"/>
              <a:t>Third level</a:t>
            </a:r>
          </a:p>
          <a:p>
            <a:pPr lvl="3"/>
            <a:r>
              <a:rPr lang="en-IE"/>
              <a:t>Fourth level</a:t>
            </a:r>
          </a:p>
          <a:p>
            <a:pPr lvl="4"/>
            <a:r>
              <a:rPr lang="en-IE"/>
              <a:t>Fifth level</a:t>
            </a:r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6301624" y="1608831"/>
            <a:ext cx="4973037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6297555" y="2209803"/>
            <a:ext cx="4977106" cy="3962396"/>
          </a:xfrm>
        </p:spPr>
        <p:txBody>
          <a:bodyPr/>
          <a:lstStyle>
            <a:lvl1pPr>
              <a:defRPr lang="en-IE" sz="2000"/>
            </a:lvl1pPr>
            <a:lvl2pPr>
              <a:defRPr lang="en-IE" sz="1800"/>
            </a:lvl2pPr>
            <a:lvl3pPr>
              <a:defRPr lang="en-IE"/>
            </a:lvl3pPr>
            <a:lvl4pPr>
              <a:defRPr lang="en-IE"/>
            </a:lvl4pPr>
            <a:lvl5pPr>
              <a:defRPr lang="en-IE"/>
            </a:lvl5pPr>
          </a:lstStyle>
          <a:p>
            <a:pPr lvl="0"/>
            <a:r>
              <a:rPr lang="en-IE"/>
              <a:t>Edit Master text styles</a:t>
            </a:r>
          </a:p>
          <a:p>
            <a:pPr lvl="1"/>
            <a:r>
              <a:rPr lang="en-IE"/>
              <a:t>Second level</a:t>
            </a:r>
          </a:p>
          <a:p>
            <a:pPr lvl="2"/>
            <a:r>
              <a:rPr lang="en-IE"/>
              <a:t>Third level</a:t>
            </a:r>
          </a:p>
          <a:p>
            <a:pPr lvl="3"/>
            <a:r>
              <a:rPr lang="en-IE"/>
              <a:t>Fourth level</a:t>
            </a:r>
          </a:p>
          <a:p>
            <a:pPr lvl="4"/>
            <a:r>
              <a:rPr lang="en-IE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800642B-8EA5-4345-9163-493B78F33301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78004-3D07-42EC-A6C5-F51CB0664CD1}" type="datetime1">
              <a:rPr lang="en-US"/>
              <a:pPr>
                <a:defRPr/>
              </a:pPr>
              <a:t>5/3/2018</a:t>
            </a:fld>
            <a:endParaRPr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D01BC78-079C-41C8-ABEA-D4DE37FEB1C3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C8592CA-197B-4478-97A3-3E0976386EFC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8FD0B8-537D-46F8-9775-356D689C7EC7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4302813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IE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B381662-546A-402B-B86E-B6956BE32B73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2B2A66-6792-496D-B78A-67F922274DCB}" type="datetime1">
              <a:rPr lang="en-US"/>
              <a:pPr>
                <a:defRPr/>
              </a:pPr>
              <a:t>5/3/2018</a:t>
            </a:fld>
            <a:endParaRPr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6A58A03-154B-4102-8397-1DB77359EBB8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627D256-A02D-4DD0-A7E2-6E5F0AD43D08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CACD8D-6A3A-44E4-9D67-7CE86F8AD9C2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0999433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8840" y="804891"/>
            <a:ext cx="9603133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6954" y="2010879"/>
            <a:ext cx="464394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2101" y="2017343"/>
            <a:ext cx="464394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517" y="1847088"/>
            <a:ext cx="960502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37541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758F46B-FA5D-4AEC-BC9B-1EBB9DFCB7EF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9FC6F6-62C2-43FB-8833-DA39CDB84388}" type="datetime1">
              <a:rPr lang="en-US"/>
              <a:pPr>
                <a:defRPr/>
              </a:pPr>
              <a:t>5/3/2018</a:t>
            </a:fld>
            <a:endParaRPr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07230F0-AADC-45B1-ADA5-675A65FDF223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08D6795-C795-4512-9EDB-F1DC8B9BFE30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64C429-75DA-4903-9015-2E9DBAEF9EDA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3757824"/>
      </p:ext>
    </p:extLst>
  </p:cSld>
  <p:clrMapOvr>
    <a:masterClrMapping/>
  </p:clrMapOvr>
  <p:transition spd="med">
    <p:fade/>
  </p:transition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>
            <a:extLst>
              <a:ext uri="{FF2B5EF4-FFF2-40B4-BE49-F238E27FC236}">
                <a16:creationId xmlns:a16="http://schemas.microsoft.com/office/drawing/2014/main" id="{46DC19DD-5DAA-42E7-B3C7-1AE3FA6DAE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0813" y="0"/>
            <a:ext cx="7923212" cy="685800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54999"/>
                </a:srgbClr>
              </a:gs>
            </a:gsLst>
            <a:lin ang="78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8" tIns="60944" rIns="121898" bIns="60944" anchor="ctr" anchorCtr="1"/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en-IE" altLang="en-US" sz="240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455608" y="1701798"/>
            <a:ext cx="3351925" cy="2844798"/>
          </a:xfrm>
        </p:spPr>
        <p:txBody>
          <a:bodyPr/>
          <a:lstStyle>
            <a:lvl1pPr>
              <a:defRPr sz="2000" b="1"/>
            </a:lvl1pPr>
          </a:lstStyle>
          <a:p>
            <a:pPr lvl="0"/>
            <a:r>
              <a:rPr lang="en-IE"/>
              <a:t>Click to edit Master title style</a:t>
            </a:r>
          </a:p>
        </p:txBody>
      </p:sp>
      <p:sp>
        <p:nvSpPr>
          <p:cNvPr id="4" name="Content Placeholder 2"/>
          <p:cNvSpPr txBox="1">
            <a:spLocks noGrp="1"/>
          </p:cNvSpPr>
          <p:nvPr>
            <p:ph idx="1"/>
          </p:nvPr>
        </p:nvSpPr>
        <p:spPr>
          <a:xfrm>
            <a:off x="4469239" y="482602"/>
            <a:ext cx="6805431" cy="5892795"/>
          </a:xfrm>
        </p:spPr>
        <p:txBody>
          <a:bodyPr/>
          <a:lstStyle>
            <a:lvl1pPr>
              <a:defRPr lang="en-IE"/>
            </a:lvl1pPr>
            <a:lvl2pPr>
              <a:defRPr lang="en-IE"/>
            </a:lvl2pPr>
            <a:lvl3pPr>
              <a:defRPr lang="en-IE"/>
            </a:lvl3pPr>
            <a:lvl4pPr>
              <a:defRPr lang="en-IE"/>
            </a:lvl4pPr>
            <a:lvl5pPr>
              <a:defRPr lang="en-IE"/>
            </a:lvl5pPr>
          </a:lstStyle>
          <a:p>
            <a:pPr lvl="0"/>
            <a:r>
              <a:rPr lang="en-IE"/>
              <a:t>Edit Master text styles</a:t>
            </a:r>
          </a:p>
          <a:p>
            <a:pPr lvl="1"/>
            <a:r>
              <a:rPr lang="en-IE"/>
              <a:t>Second level</a:t>
            </a:r>
          </a:p>
          <a:p>
            <a:pPr lvl="2"/>
            <a:r>
              <a:rPr lang="en-IE"/>
              <a:t>Third level</a:t>
            </a:r>
          </a:p>
          <a:p>
            <a:pPr lvl="3"/>
            <a:r>
              <a:rPr lang="en-IE"/>
              <a:t>Fourth level</a:t>
            </a:r>
          </a:p>
          <a:p>
            <a:pPr lvl="4"/>
            <a:r>
              <a:rPr lang="en-IE"/>
              <a:t>Fifth level</a:t>
            </a:r>
          </a:p>
        </p:txBody>
      </p:sp>
      <p:sp>
        <p:nvSpPr>
          <p:cNvPr id="5" name="Text Placeholder 3"/>
          <p:cNvSpPr txBox="1">
            <a:spLocks noGrp="1"/>
          </p:cNvSpPr>
          <p:nvPr>
            <p:ph type="body" idx="2"/>
          </p:nvPr>
        </p:nvSpPr>
        <p:spPr>
          <a:xfrm>
            <a:off x="455608" y="4648196"/>
            <a:ext cx="3351925" cy="1727201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DC6FE526-9EB3-47F7-9072-099F551CCEBD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4FA8F8F-0E04-45EF-8A88-2CA153B207B2}" type="datetime1">
              <a:rPr lang="en-US"/>
              <a:pPr>
                <a:defRPr/>
              </a:pPr>
              <a:t>5/3/2018</a:t>
            </a:fld>
            <a:endParaRPr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FCA2F6C4-ED21-44D7-AA70-C145F12144E0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C7940AF2-D208-4DE8-8D06-08B6E1D5767D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294A785-5673-4B33-9916-3F24A1810BC8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3457456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>
            <a:extLst>
              <a:ext uri="{FF2B5EF4-FFF2-40B4-BE49-F238E27FC236}">
                <a16:creationId xmlns:a16="http://schemas.microsoft.com/office/drawing/2014/main" id="{98C75BFE-6DF5-4C76-96C8-21360D5AB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2800" y="0"/>
            <a:ext cx="8023225" cy="685800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54999"/>
                </a:srgbClr>
              </a:gs>
            </a:gsLst>
            <a:lin ang="78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8" tIns="60944" rIns="121898" bIns="60944" anchor="ctr" anchorCtr="1"/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en-IE" altLang="en-US" sz="240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2437762" y="4800600"/>
            <a:ext cx="7313298" cy="761996"/>
          </a:xfrm>
        </p:spPr>
        <p:txBody>
          <a:bodyPr/>
          <a:lstStyle>
            <a:lvl1pPr>
              <a:defRPr sz="2000" b="1"/>
            </a:lvl1pPr>
          </a:lstStyle>
          <a:p>
            <a:pPr lvl="0"/>
            <a:r>
              <a:rPr lang="en-IE"/>
              <a:t>Click to edit Master title style</a:t>
            </a:r>
          </a:p>
        </p:txBody>
      </p:sp>
      <p:sp>
        <p:nvSpPr>
          <p:cNvPr id="4" name="Picture Placeholder 2"/>
          <p:cNvSpPr txBox="1">
            <a:spLocks noGrp="1"/>
          </p:cNvSpPr>
          <p:nvPr>
            <p:ph type="pic" idx="1"/>
          </p:nvPr>
        </p:nvSpPr>
        <p:spPr>
          <a:xfrm>
            <a:off x="2437762" y="279404"/>
            <a:ext cx="7313298" cy="4448171"/>
          </a:xfrm>
        </p:spPr>
        <p:txBody>
          <a:bodyPr>
            <a:normAutofit/>
          </a:bodyPr>
          <a:lstStyle>
            <a:lvl1pPr marL="0" indent="0">
              <a:buNone/>
              <a:defRPr lang="en-IE" sz="2800"/>
            </a:lvl1pPr>
          </a:lstStyle>
          <a:p>
            <a:pPr lvl="0"/>
            <a:r>
              <a:rPr lang="en-IE" noProof="0"/>
              <a:t>Click icon to add picture</a:t>
            </a:r>
          </a:p>
        </p:txBody>
      </p:sp>
      <p:sp>
        <p:nvSpPr>
          <p:cNvPr id="5" name="Text Placeholder 3"/>
          <p:cNvSpPr txBox="1">
            <a:spLocks noGrp="1"/>
          </p:cNvSpPr>
          <p:nvPr>
            <p:ph type="body" idx="2"/>
          </p:nvPr>
        </p:nvSpPr>
        <p:spPr>
          <a:xfrm>
            <a:off x="2437762" y="5562596"/>
            <a:ext cx="7313298" cy="81280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9EED249E-66F4-4543-9587-649E561C41BD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160E86E-1D90-4658-9A41-E7427A811010}" type="datetime1">
              <a:rPr lang="en-US"/>
              <a:pPr>
                <a:defRPr/>
              </a:pPr>
              <a:t>5/3/2018</a:t>
            </a:fld>
            <a:endParaRPr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85168467-F9D1-4086-90F1-85BE5A01A4C8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04915564-3BC5-45D9-9BEE-3F0AE15C44F2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B0DDBED-BBA0-428A-8843-24F4AE5322BF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5729584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IE"/>
              <a:t>Click to edit Master title style</a:t>
            </a:r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lang="en-IE"/>
            </a:lvl1pPr>
            <a:lvl2pPr>
              <a:defRPr lang="en-IE"/>
            </a:lvl2pPr>
            <a:lvl3pPr>
              <a:defRPr lang="en-IE"/>
            </a:lvl3pPr>
            <a:lvl4pPr>
              <a:defRPr lang="en-IE"/>
            </a:lvl4pPr>
            <a:lvl5pPr>
              <a:defRPr lang="en-IE"/>
            </a:lvl5pPr>
          </a:lstStyle>
          <a:p>
            <a:pPr lvl="0"/>
            <a:r>
              <a:rPr lang="en-IE"/>
              <a:t>Edit Master text styles</a:t>
            </a:r>
          </a:p>
          <a:p>
            <a:pPr lvl="1"/>
            <a:r>
              <a:rPr lang="en-IE"/>
              <a:t>Second level</a:t>
            </a:r>
          </a:p>
          <a:p>
            <a:pPr lvl="2"/>
            <a:r>
              <a:rPr lang="en-IE"/>
              <a:t>Third level</a:t>
            </a:r>
          </a:p>
          <a:p>
            <a:pPr lvl="3"/>
            <a:r>
              <a:rPr lang="en-IE"/>
              <a:t>Fourth level</a:t>
            </a:r>
          </a:p>
          <a:p>
            <a:pPr lvl="4"/>
            <a:r>
              <a:rPr lang="en-IE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D08272-A1CE-4E38-B0FE-096F30989F0B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9B7EDF-36FD-4FB0-A336-3605A129B3E0}" type="datetime1">
              <a:rPr lang="en-US"/>
              <a:pPr>
                <a:defRPr/>
              </a:pPr>
              <a:t>5/3/2018</a:t>
            </a:fld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418687-4651-4455-8FBD-3BADD1F4D6F2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B4BA46-5CA0-485F-B5EA-968B9EBB2080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6AC59A-0888-4AB5-BC8E-AE5AFE5EA372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4921019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9852632" y="274640"/>
            <a:ext cx="1422029" cy="589755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IE"/>
              <a:t>Click to edit Master title style</a:t>
            </a:r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1117305" y="274640"/>
            <a:ext cx="8532174" cy="5897559"/>
          </a:xfrm>
        </p:spPr>
        <p:txBody>
          <a:bodyPr vert="eaVert"/>
          <a:lstStyle>
            <a:lvl1pPr>
              <a:defRPr lang="en-IE"/>
            </a:lvl1pPr>
            <a:lvl2pPr>
              <a:defRPr lang="en-IE"/>
            </a:lvl2pPr>
            <a:lvl3pPr>
              <a:defRPr lang="en-IE"/>
            </a:lvl3pPr>
            <a:lvl4pPr>
              <a:defRPr lang="en-IE"/>
            </a:lvl4pPr>
            <a:lvl5pPr>
              <a:defRPr lang="en-IE"/>
            </a:lvl5pPr>
          </a:lstStyle>
          <a:p>
            <a:pPr lvl="0"/>
            <a:r>
              <a:rPr lang="en-IE"/>
              <a:t>Edit Master text styles</a:t>
            </a:r>
          </a:p>
          <a:p>
            <a:pPr lvl="1"/>
            <a:r>
              <a:rPr lang="en-IE"/>
              <a:t>Second level</a:t>
            </a:r>
          </a:p>
          <a:p>
            <a:pPr lvl="2"/>
            <a:r>
              <a:rPr lang="en-IE"/>
              <a:t>Third level</a:t>
            </a:r>
          </a:p>
          <a:p>
            <a:pPr lvl="3"/>
            <a:r>
              <a:rPr lang="en-IE"/>
              <a:t>Fourth level</a:t>
            </a:r>
          </a:p>
          <a:p>
            <a:pPr lvl="4"/>
            <a:r>
              <a:rPr lang="en-IE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ACCE31-AD95-45FB-88C4-061E5CDBAD82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8CFA8A-BDDB-4F4F-826C-BBB9101B5EF0}" type="datetime1">
              <a:rPr lang="en-US"/>
              <a:pPr>
                <a:defRPr/>
              </a:pPr>
              <a:t>5/3/2018</a:t>
            </a:fld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CB718-E0B7-4E55-B769-25431AB1C16A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23A5A-F7A1-4F42-AAAF-0A8D67BDAEB3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B9D6B4-A606-4E77-A026-1F1735939AC7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0326002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015" y="4495800"/>
            <a:ext cx="8737547" cy="152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11015" y="533400"/>
            <a:ext cx="10766795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015738" y="3843867"/>
            <a:ext cx="9705914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1D5C7-911E-42F8-9D22-F8C6800F8602}" type="datetimeFigureOut">
              <a:rPr lang="en-IE" smtClean="0"/>
              <a:t>03/05/2018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73E6-9DB0-48F9-8670-45E3570F4B4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25423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815" y="804165"/>
            <a:ext cx="9605159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6814" y="2019551"/>
            <a:ext cx="464394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6814" y="2824271"/>
            <a:ext cx="464394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0693" y="2023005"/>
            <a:ext cx="464394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0693" y="2821491"/>
            <a:ext cx="464394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517" y="1847088"/>
            <a:ext cx="960502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5474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517" y="1847088"/>
            <a:ext cx="960502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9649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589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296" y="798973"/>
            <a:ext cx="3272246" cy="2247117"/>
          </a:xfrm>
        </p:spPr>
        <p:txBody>
          <a:bodyPr anchor="b">
            <a:normAutofit/>
          </a:bodyPr>
          <a:lstStyle>
            <a:lvl1pPr algn="l"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2400" y="798974"/>
            <a:ext cx="6010905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296" y="3205493"/>
            <a:ext cx="3274160" cy="2248181"/>
          </a:xfrm>
        </p:spPr>
        <p:txBody>
          <a:bodyPr/>
          <a:lstStyle>
            <a:lvl1pPr marL="0" indent="0" algn="l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7903" y="3205491"/>
            <a:ext cx="32686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4612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5441" y="482172"/>
            <a:ext cx="4073472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0829" y="1129513"/>
            <a:ext cx="5530887" cy="1830584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2274" y="1122544"/>
            <a:ext cx="2790444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9952" y="3145992"/>
            <a:ext cx="5522965" cy="2003742"/>
          </a:xfrm>
        </p:spPr>
        <p:txBody>
          <a:bodyPr>
            <a:normAutofit/>
          </a:bodyPr>
          <a:lstStyle>
            <a:lvl1pPr marL="0" indent="0" algn="l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007" y="5469858"/>
            <a:ext cx="552591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5/3/2018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006" y="318642"/>
            <a:ext cx="5539561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007" y="3143605"/>
            <a:ext cx="552591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3091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8"/>
            <a:ext cx="12188825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88825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202" y="804521"/>
            <a:ext cx="9600774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202" y="2015734"/>
            <a:ext cx="9600774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2171" y="330370"/>
            <a:ext cx="3499803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202" y="329309"/>
            <a:ext cx="5937289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9937" y="798973"/>
            <a:ext cx="810807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1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88825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5533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5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35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05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12188825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4"/>
            <a:ext cx="12188826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12188825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4154" y="804521"/>
            <a:ext cx="8759509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4154" y="2015734"/>
            <a:ext cx="8759509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26762" y="330370"/>
            <a:ext cx="3156900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F9A313-D108-4AA7-AB29-1B6F6666406D}" type="datetimeFigureOut">
              <a:rPr lang="en-IE" smtClean="0"/>
              <a:t>03/05/2018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4154" y="329309"/>
            <a:ext cx="5377271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0131" y="798973"/>
            <a:ext cx="1060718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00F3FAA6-6DEE-405A-B3B8-D1BC146CE77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04366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7"/>
            <a:ext cx="12188825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88825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202" y="804520"/>
            <a:ext cx="9600774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202" y="2015733"/>
            <a:ext cx="9600774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2171" y="330370"/>
            <a:ext cx="3499803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5/3/2018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201" y="329308"/>
            <a:ext cx="5937289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9935" y="798973"/>
            <a:ext cx="810808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799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88825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6984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med">
    <p:fade/>
  </p:transition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3199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999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799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>
            <a:extLst>
              <a:ext uri="{FF2B5EF4-FFF2-40B4-BE49-F238E27FC236}">
                <a16:creationId xmlns:a16="http://schemas.microsoft.com/office/drawing/2014/main" id="{955313A5-207E-4844-A13D-E6A335702171}"/>
              </a:ext>
            </a:extLst>
          </p:cNvPr>
          <p:cNvGrpSpPr>
            <a:grpSpLocks/>
          </p:cNvGrpSpPr>
          <p:nvPr/>
        </p:nvGrpSpPr>
        <p:grpSpPr bwMode="auto">
          <a:xfrm>
            <a:off x="1588" y="0"/>
            <a:ext cx="12188825" cy="6858000"/>
            <a:chOff x="1618" y="0"/>
            <a:chExt cx="12188952" cy="6858000"/>
          </a:xfrm>
        </p:grpSpPr>
        <p:sp>
          <p:nvSpPr>
            <p:cNvPr id="1032" name="Rectangle 9">
              <a:extLst>
                <a:ext uri="{FF2B5EF4-FFF2-40B4-BE49-F238E27FC236}">
                  <a16:creationId xmlns:a16="http://schemas.microsoft.com/office/drawing/2014/main" id="{789F5339-0486-40DE-BCB2-1818D7BD6D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8" y="0"/>
              <a:ext cx="12188952" cy="6858000"/>
            </a:xfrm>
            <a:prstGeom prst="rect">
              <a:avLst/>
            </a:prstGeom>
            <a:gradFill rotWithShape="0">
              <a:gsLst>
                <a:gs pos="0">
                  <a:srgbClr val="1F4E79"/>
                </a:gs>
                <a:gs pos="50000">
                  <a:srgbClr val="BDD7EE"/>
                </a:gs>
                <a:gs pos="100000">
                  <a:srgbClr val="1F4E79"/>
                </a:gs>
              </a:gsLst>
              <a:lin ang="270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98" tIns="60944" rIns="121898" bIns="60944" anchor="ctr" anchorCtr="1"/>
            <a:lstStyle>
              <a:lvl1pPr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176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176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176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176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endParaRPr lang="en-IE" altLang="en-US" sz="240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033" name="Rectangle 7">
              <a:extLst>
                <a:ext uri="{FF2B5EF4-FFF2-40B4-BE49-F238E27FC236}">
                  <a16:creationId xmlns:a16="http://schemas.microsoft.com/office/drawing/2014/main" id="{1DAC31AD-5B80-4B1F-B84F-30202917D7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723" y="0"/>
              <a:ext cx="11579385" cy="6858000"/>
            </a:xfrm>
            <a:prstGeom prst="rect">
              <a:avLst/>
            </a:prstGeom>
            <a:solidFill>
              <a:srgbClr val="DEEBF7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98" tIns="60944" rIns="121898" bIns="60944" anchor="ctr" anchorCtr="1"/>
            <a:lstStyle>
              <a:lvl1pPr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176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176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176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176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endParaRPr lang="en-IE" altLang="en-US" sz="240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7DAAC33-62FF-43F5-9622-7D36D797FE95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1117600" y="6400800"/>
            <a:ext cx="2741613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121898" tIns="60944" rIns="121898" bIns="60944" anchor="b" anchorCtr="0" compatLnSpc="1">
            <a:noAutofit/>
          </a:bodyPr>
          <a:lstStyle>
            <a:lvl1pPr marL="0" marR="0" lvl="0" indent="0" algn="l" defTabSz="1218986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 smtClean="0">
                <a:solidFill>
                  <a:srgbClr val="222A35"/>
                </a:solidFill>
                <a:uFillTx/>
                <a:latin typeface="Century Gothic"/>
              </a:defRPr>
            </a:lvl1pPr>
          </a:lstStyle>
          <a:p>
            <a:pPr>
              <a:defRPr/>
            </a:pPr>
            <a:fld id="{49461B9E-73D5-46C9-BE7C-B68C03D8DA19}" type="datetime1">
              <a:rPr lang="en-US"/>
              <a:pPr>
                <a:defRPr/>
              </a:pPr>
              <a:t>5/3/2018</a:t>
            </a:fld>
            <a:endParaRPr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10D6AA1-3FB4-4708-B9B1-EF5937C7B73A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908425" y="6400800"/>
            <a:ext cx="6215063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121898" tIns="60944" rIns="121898" bIns="60944" anchor="b" anchorCtr="1" compatLnSpc="1">
            <a:noAutofit/>
          </a:bodyPr>
          <a:lstStyle>
            <a:lvl1pPr marL="0" marR="0" lvl="0" indent="0" algn="ctr" defTabSz="1218986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222A35"/>
                </a:solidFill>
                <a:uFillTx/>
                <a:latin typeface="Century Gothic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145CE0B-2AF7-4BDE-B84C-E427A72B8595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0167938" y="6400800"/>
            <a:ext cx="1106487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121898" tIns="60944" rIns="121898" bIns="60944" anchor="b" anchorCtr="0" compatLnSpc="1">
            <a:noAutofit/>
          </a:bodyPr>
          <a:lstStyle>
            <a:lvl1pPr marL="0" marR="0" lvl="0" indent="0" algn="r" defTabSz="1218986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 smtClean="0">
                <a:solidFill>
                  <a:srgbClr val="222A35"/>
                </a:solidFill>
                <a:uFillTx/>
                <a:latin typeface="Century Gothic"/>
              </a:defRPr>
            </a:lvl1pPr>
          </a:lstStyle>
          <a:p>
            <a:pPr>
              <a:defRPr/>
            </a:pPr>
            <a:fld id="{2D8BA472-0706-4BA6-BDD1-A828DFCD9FFB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1030" name="Text Placeholder 2">
            <a:extLst>
              <a:ext uri="{FF2B5EF4-FFF2-40B4-BE49-F238E27FC236}">
                <a16:creationId xmlns:a16="http://schemas.microsoft.com/office/drawing/2014/main" id="{136D8A93-EC45-4DED-BADA-FF91E9F1E9FC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xfrm>
            <a:off x="1117600" y="1701800"/>
            <a:ext cx="10156825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8" tIns="60944" rIns="121898" bIns="609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31" name="Title Placeholder 1">
            <a:extLst>
              <a:ext uri="{FF2B5EF4-FFF2-40B4-BE49-F238E27FC236}">
                <a16:creationId xmlns:a16="http://schemas.microsoft.com/office/drawing/2014/main" id="{F87143C7-6EA8-4EFC-931B-D21354055BE8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1117600" y="76200"/>
            <a:ext cx="10156825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8" tIns="60944" rIns="121898" bIns="60944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IE" alt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9728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ransition spd="med">
    <p:fade/>
  </p:transition>
  <p:txStyles>
    <p:titleStyle>
      <a:lvl1pPr algn="l" defTabSz="1217613" rtl="0" eaLnBrk="0" fontAlgn="base">
        <a:lnSpc>
          <a:spcPct val="85000"/>
        </a:lnSpc>
        <a:spcBef>
          <a:spcPct val="0"/>
        </a:spcBef>
        <a:spcAft>
          <a:spcPct val="0"/>
        </a:spcAft>
        <a:defRPr lang="en-IE" sz="4400" kern="1200">
          <a:solidFill>
            <a:srgbClr val="ED7D31"/>
          </a:solidFill>
          <a:latin typeface="Century Gothic"/>
        </a:defRPr>
      </a:lvl1pPr>
      <a:lvl2pPr algn="l" defTabSz="1217613" rtl="0" eaLnBrk="0" fontAlgn="base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rgbClr val="ED7D31"/>
          </a:solidFill>
          <a:latin typeface="Century Gothic" panose="020B0502020202020204" pitchFamily="34" charset="0"/>
        </a:defRPr>
      </a:lvl2pPr>
      <a:lvl3pPr algn="l" defTabSz="1217613" rtl="0" eaLnBrk="0" fontAlgn="base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rgbClr val="ED7D31"/>
          </a:solidFill>
          <a:latin typeface="Century Gothic" panose="020B0502020202020204" pitchFamily="34" charset="0"/>
        </a:defRPr>
      </a:lvl3pPr>
      <a:lvl4pPr algn="l" defTabSz="1217613" rtl="0" eaLnBrk="0" fontAlgn="base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rgbClr val="ED7D31"/>
          </a:solidFill>
          <a:latin typeface="Century Gothic" panose="020B0502020202020204" pitchFamily="34" charset="0"/>
        </a:defRPr>
      </a:lvl4pPr>
      <a:lvl5pPr algn="l" defTabSz="1217613" rtl="0" eaLnBrk="0" fontAlgn="base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rgbClr val="ED7D31"/>
          </a:solidFill>
          <a:latin typeface="Century Gothic" panose="020B0502020202020204" pitchFamily="34" charset="0"/>
        </a:defRPr>
      </a:lvl5pPr>
      <a:lvl6pPr marL="457200" algn="l" defTabSz="1217613" rtl="0" eaLnBrk="0" fontAlgn="base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rgbClr val="ED7D31"/>
          </a:solidFill>
          <a:latin typeface="Century Gothic" panose="020B0502020202020204" pitchFamily="34" charset="0"/>
        </a:defRPr>
      </a:lvl6pPr>
      <a:lvl7pPr marL="914400" algn="l" defTabSz="1217613" rtl="0" eaLnBrk="0" fontAlgn="base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rgbClr val="ED7D31"/>
          </a:solidFill>
          <a:latin typeface="Century Gothic" panose="020B0502020202020204" pitchFamily="34" charset="0"/>
        </a:defRPr>
      </a:lvl7pPr>
      <a:lvl8pPr marL="1371600" algn="l" defTabSz="1217613" rtl="0" eaLnBrk="0" fontAlgn="base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rgbClr val="ED7D31"/>
          </a:solidFill>
          <a:latin typeface="Century Gothic" panose="020B0502020202020204" pitchFamily="34" charset="0"/>
        </a:defRPr>
      </a:lvl8pPr>
      <a:lvl9pPr marL="1828800" algn="l" defTabSz="1217613" rtl="0" eaLnBrk="0" fontAlgn="base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rgbClr val="ED7D31"/>
          </a:solidFill>
          <a:latin typeface="Century Gothic" panose="020B0502020202020204" pitchFamily="34" charset="0"/>
        </a:defRPr>
      </a:lvl9pPr>
    </p:titleStyle>
    <p:bodyStyle>
      <a:lvl1pPr marL="303213" indent="-303213" algn="l" defTabSz="1217613" rtl="0" eaLnBrk="0" fontAlgn="base">
        <a:lnSpc>
          <a:spcPct val="95000"/>
        </a:lnSpc>
        <a:spcBef>
          <a:spcPts val="1863"/>
        </a:spcBef>
        <a:spcAft>
          <a:spcPct val="0"/>
        </a:spcAft>
        <a:buClr>
          <a:srgbClr val="548235"/>
        </a:buClr>
        <a:buSzPct val="100000"/>
        <a:buFont typeface="Arial" panose="020B0604020202020204" pitchFamily="34" charset="0"/>
        <a:buChar char="•"/>
        <a:defRPr lang="en-US" sz="2400" kern="1200">
          <a:solidFill>
            <a:srgbClr val="000000"/>
          </a:solidFill>
          <a:latin typeface="Century Gothic"/>
        </a:defRPr>
      </a:lvl1pPr>
      <a:lvl2pPr marL="730250" lvl="1" indent="-303213" algn="l" defTabSz="1217613" rtl="0" eaLnBrk="0" fontAlgn="base">
        <a:lnSpc>
          <a:spcPct val="95000"/>
        </a:lnSpc>
        <a:spcBef>
          <a:spcPts val="1063"/>
        </a:spcBef>
        <a:spcAft>
          <a:spcPct val="0"/>
        </a:spcAft>
        <a:buClr>
          <a:srgbClr val="548235"/>
        </a:buClr>
        <a:buSzPct val="100000"/>
        <a:buFont typeface="Century Gothic" panose="020B0502020202020204" pitchFamily="34" charset="0"/>
        <a:buChar char="–"/>
        <a:defRPr lang="en-US" sz="2000" kern="1200">
          <a:solidFill>
            <a:srgbClr val="000000"/>
          </a:solidFill>
          <a:latin typeface="Century Gothic"/>
        </a:defRPr>
      </a:lvl2pPr>
      <a:lvl3pPr marL="1157288" lvl="2" indent="-303213" algn="l" defTabSz="1217613" rtl="0" eaLnBrk="0" fontAlgn="base">
        <a:lnSpc>
          <a:spcPct val="95000"/>
        </a:lnSpc>
        <a:spcBef>
          <a:spcPts val="1063"/>
        </a:spcBef>
        <a:spcAft>
          <a:spcPct val="0"/>
        </a:spcAft>
        <a:buClr>
          <a:srgbClr val="548235"/>
        </a:buClr>
        <a:buSzPct val="100000"/>
        <a:buFont typeface="Century Gothic" panose="020B0502020202020204" pitchFamily="34" charset="0"/>
        <a:buChar char="–"/>
        <a:defRPr lang="en-US" kern="1200">
          <a:solidFill>
            <a:srgbClr val="000000"/>
          </a:solidFill>
          <a:latin typeface="Century Gothic"/>
        </a:defRPr>
      </a:lvl3pPr>
      <a:lvl4pPr marL="1584325" lvl="3" indent="-303213" algn="l" defTabSz="1217613" rtl="0" eaLnBrk="0" fontAlgn="base">
        <a:lnSpc>
          <a:spcPct val="95000"/>
        </a:lnSpc>
        <a:spcBef>
          <a:spcPts val="1063"/>
        </a:spcBef>
        <a:spcAft>
          <a:spcPct val="0"/>
        </a:spcAft>
        <a:buClr>
          <a:srgbClr val="548235"/>
        </a:buClr>
        <a:buSzPct val="100000"/>
        <a:buFont typeface="Century Gothic" panose="020B0502020202020204" pitchFamily="34" charset="0"/>
        <a:buChar char="–"/>
        <a:defRPr lang="en-US" kern="1200">
          <a:solidFill>
            <a:srgbClr val="000000"/>
          </a:solidFill>
          <a:latin typeface="Century Gothic"/>
        </a:defRPr>
      </a:lvl4pPr>
      <a:lvl5pPr marL="2009775" lvl="4" indent="-303213" algn="l" defTabSz="1217613" rtl="0" eaLnBrk="0" fontAlgn="base">
        <a:lnSpc>
          <a:spcPct val="95000"/>
        </a:lnSpc>
        <a:spcBef>
          <a:spcPts val="1063"/>
        </a:spcBef>
        <a:spcAft>
          <a:spcPct val="0"/>
        </a:spcAft>
        <a:buClr>
          <a:srgbClr val="548235"/>
        </a:buClr>
        <a:buSzPct val="100000"/>
        <a:buFont typeface="Century Gothic" panose="020B0502020202020204" pitchFamily="34" charset="0"/>
        <a:buChar char="–"/>
        <a:defRPr lang="en-US" kern="1200">
          <a:solidFill>
            <a:srgbClr val="000000"/>
          </a:solidFill>
          <a:latin typeface="Century Gothic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7.jp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5FB3F-8769-4740-A1AC-2D726AFA9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CETSS Parents’ Evening April 2018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EEE0418-608D-4503-BC34-3FC3AF96AE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839506" y="2270541"/>
          <a:ext cx="8125884" cy="33366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2942">
                  <a:extLst>
                    <a:ext uri="{9D8B030D-6E8A-4147-A177-3AD203B41FA5}">
                      <a16:colId xmlns:a16="http://schemas.microsoft.com/office/drawing/2014/main" val="1804073504"/>
                    </a:ext>
                  </a:extLst>
                </a:gridCol>
                <a:gridCol w="4062942">
                  <a:extLst>
                    <a:ext uri="{9D8B030D-6E8A-4147-A177-3AD203B41FA5}">
                      <a16:colId xmlns:a16="http://schemas.microsoft.com/office/drawing/2014/main" val="630884499"/>
                    </a:ext>
                  </a:extLst>
                </a:gridCol>
              </a:tblGrid>
              <a:tr h="370743">
                <a:tc gridSpan="2">
                  <a:txBody>
                    <a:bodyPr/>
                    <a:lstStyle/>
                    <a:p>
                      <a:pPr algn="ctr"/>
                      <a:r>
                        <a:rPr lang="en-IE" sz="1800" dirty="0"/>
                        <a:t>Agenda</a:t>
                      </a:r>
                    </a:p>
                  </a:txBody>
                  <a:tcPr marL="91416" marR="91416" marT="45708" marB="45708"/>
                </a:tc>
                <a:tc hMerge="1"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9635141"/>
                  </a:ext>
                </a:extLst>
              </a:tr>
              <a:tr h="370743">
                <a:tc>
                  <a:txBody>
                    <a:bodyPr/>
                    <a:lstStyle/>
                    <a:p>
                      <a:r>
                        <a:rPr lang="en-IE" sz="1800" dirty="0"/>
                        <a:t>Teas and coffees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IE" sz="1800" dirty="0"/>
                        <a:t>Parents’ Council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840060199"/>
                  </a:ext>
                </a:extLst>
              </a:tr>
              <a:tr h="370743">
                <a:tc>
                  <a:txBody>
                    <a:bodyPr/>
                    <a:lstStyle/>
                    <a:p>
                      <a:r>
                        <a:rPr lang="en-IE" sz="1800" dirty="0"/>
                        <a:t>Welcome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IE" sz="1800" dirty="0"/>
                        <a:t>Colm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3404779277"/>
                  </a:ext>
                </a:extLst>
              </a:tr>
              <a:tr h="370743">
                <a:tc>
                  <a:txBody>
                    <a:bodyPr/>
                    <a:lstStyle/>
                    <a:p>
                      <a:r>
                        <a:rPr lang="en-IE" sz="1800" dirty="0"/>
                        <a:t>Greeting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IE" sz="1800" dirty="0"/>
                        <a:t>Clair (Parents’ Council)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4173340599"/>
                  </a:ext>
                </a:extLst>
              </a:tr>
              <a:tr h="370743">
                <a:tc>
                  <a:txBody>
                    <a:bodyPr/>
                    <a:lstStyle/>
                    <a:p>
                      <a:r>
                        <a:rPr lang="en-IE" sz="1800" dirty="0"/>
                        <a:t>Curriculum &amp; Innovation in CETSS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IE" sz="1800" dirty="0"/>
                        <a:t>Colm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2589083170"/>
                  </a:ext>
                </a:extLst>
              </a:tr>
              <a:tr h="370743">
                <a:tc>
                  <a:txBody>
                    <a:bodyPr/>
                    <a:lstStyle/>
                    <a:p>
                      <a:r>
                        <a:rPr lang="en-IE" sz="1800" dirty="0"/>
                        <a:t>iPads and Schoology 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IE" sz="1800" dirty="0"/>
                        <a:t>David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693053692"/>
                  </a:ext>
                </a:extLst>
              </a:tr>
              <a:tr h="370743">
                <a:tc>
                  <a:txBody>
                    <a:bodyPr/>
                    <a:lstStyle/>
                    <a:p>
                      <a:r>
                        <a:rPr lang="en-IE" sz="1800" dirty="0"/>
                        <a:t>School supports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IE" sz="1800" dirty="0"/>
                        <a:t>Pam and Laura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141819481"/>
                  </a:ext>
                </a:extLst>
              </a:tr>
              <a:tr h="370743">
                <a:tc>
                  <a:txBody>
                    <a:bodyPr/>
                    <a:lstStyle/>
                    <a:p>
                      <a:r>
                        <a:rPr lang="en-IE" sz="1800" dirty="0"/>
                        <a:t>Accommodation update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IE" sz="1800" dirty="0"/>
                        <a:t>Colm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3903078026"/>
                  </a:ext>
                </a:extLst>
              </a:tr>
              <a:tr h="370743">
                <a:tc>
                  <a:txBody>
                    <a:bodyPr/>
                    <a:lstStyle/>
                    <a:p>
                      <a:r>
                        <a:rPr lang="en-IE" sz="1800" dirty="0"/>
                        <a:t>Q &amp; A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endParaRPr lang="en-IE" sz="1800" dirty="0"/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30380295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3790808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431" y="32905"/>
            <a:ext cx="8037016" cy="1116106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Ethical Education (1st Year)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848925" y="1252713"/>
            <a:ext cx="3657600" cy="407681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lang="en-US" dirty="0"/>
              <a:t>Ethical Education Curriculum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2"/>
          </p:nvPr>
        </p:nvSpPr>
        <p:spPr>
          <a:xfrm>
            <a:off x="4790385" y="1714009"/>
            <a:ext cx="3657600" cy="4422845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85000" lnSpcReduction="20000"/>
          </a:bodyPr>
          <a:lstStyle/>
          <a:p>
            <a:pPr lvl="0"/>
            <a:r>
              <a:rPr lang="en-US" dirty="0"/>
              <a:t>Values</a:t>
            </a:r>
          </a:p>
          <a:p>
            <a:pPr lvl="0"/>
            <a:r>
              <a:rPr lang="en-US" dirty="0"/>
              <a:t>Making Moral &amp; Ethical Decisions/ Philosophy</a:t>
            </a:r>
          </a:p>
          <a:p>
            <a:pPr lvl="0"/>
            <a:r>
              <a:rPr lang="en-US" dirty="0"/>
              <a:t>Beliefs and Worldviews</a:t>
            </a:r>
          </a:p>
          <a:p>
            <a:pPr lvl="0"/>
            <a:r>
              <a:rPr lang="en-US" dirty="0"/>
              <a:t>Different Teachings &amp; Perspectives</a:t>
            </a:r>
          </a:p>
          <a:p>
            <a:pPr lvl="0"/>
            <a:r>
              <a:rPr lang="en-US" dirty="0"/>
              <a:t>Diversity in Ireland</a:t>
            </a:r>
          </a:p>
          <a:p>
            <a:pPr lvl="0"/>
            <a:r>
              <a:rPr lang="en-US" dirty="0"/>
              <a:t>Migration</a:t>
            </a:r>
          </a:p>
          <a:p>
            <a:pPr lvl="0"/>
            <a:r>
              <a:rPr lang="en-US" dirty="0"/>
              <a:t>Power and participation</a:t>
            </a:r>
          </a:p>
          <a:p>
            <a:pPr lvl="0"/>
            <a:r>
              <a:rPr lang="en-US" dirty="0"/>
              <a:t>Gender equality</a:t>
            </a:r>
          </a:p>
          <a:p>
            <a:pPr lvl="0"/>
            <a:r>
              <a:rPr lang="en-US" dirty="0"/>
              <a:t>Development Education</a:t>
            </a:r>
          </a:p>
        </p:txBody>
      </p:sp>
      <p:pic>
        <p:nvPicPr>
          <p:cNvPr id="7" name="Picture 6" descr="Educate Together Logo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305" y="4892080"/>
            <a:ext cx="1260470" cy="1677176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FB0BB22B-7FBB-4331-9B70-0865833C8F2E}"/>
              </a:ext>
            </a:extLst>
          </p:cNvPr>
          <p:cNvSpPr/>
          <p:nvPr/>
        </p:nvSpPr>
        <p:spPr>
          <a:xfrm>
            <a:off x="3009697" y="1696189"/>
            <a:ext cx="1732552" cy="4283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STRAND ONE 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03D626D3-61D8-42F2-A31E-0427CDD705E3}"/>
              </a:ext>
            </a:extLst>
          </p:cNvPr>
          <p:cNvSpPr/>
          <p:nvPr/>
        </p:nvSpPr>
        <p:spPr>
          <a:xfrm>
            <a:off x="3045256" y="3058683"/>
            <a:ext cx="1732552" cy="4283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STRAND TWO 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91FFBC17-D5C8-47B6-A95A-4B8AB6994411}"/>
              </a:ext>
            </a:extLst>
          </p:cNvPr>
          <p:cNvSpPr/>
          <p:nvPr/>
        </p:nvSpPr>
        <p:spPr>
          <a:xfrm>
            <a:off x="2974138" y="4421177"/>
            <a:ext cx="1732552" cy="4283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STRAND THREE</a:t>
            </a:r>
          </a:p>
        </p:txBody>
      </p:sp>
    </p:spTree>
    <p:extLst>
      <p:ext uri="{BB962C8B-B14F-4D97-AF65-F5344CB8AC3E}">
        <p14:creationId xmlns:p14="http://schemas.microsoft.com/office/powerpoint/2010/main" val="402356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DC047B2-B583-441B-BB4B-9264503579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906" y="1848255"/>
            <a:ext cx="7000441" cy="392024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285DDBC-1BB4-45BC-9BD0-A20E96FCFE75}"/>
              </a:ext>
            </a:extLst>
          </p:cNvPr>
          <p:cNvSpPr/>
          <p:nvPr/>
        </p:nvSpPr>
        <p:spPr>
          <a:xfrm>
            <a:off x="1556426" y="194553"/>
            <a:ext cx="665116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Strand One: Values</a:t>
            </a:r>
          </a:p>
        </p:txBody>
      </p:sp>
    </p:spTree>
    <p:extLst>
      <p:ext uri="{BB962C8B-B14F-4D97-AF65-F5344CB8AC3E}">
        <p14:creationId xmlns:p14="http://schemas.microsoft.com/office/powerpoint/2010/main" val="1825787396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585878-FFA5-42DF-8455-6FDF1D527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728" y="0"/>
            <a:ext cx="6222835" cy="6858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CDB688-0E49-4527-8EB5-5A066F77AE46}"/>
              </a:ext>
            </a:extLst>
          </p:cNvPr>
          <p:cNvSpPr txBox="1"/>
          <p:nvPr/>
        </p:nvSpPr>
        <p:spPr>
          <a:xfrm>
            <a:off x="8959174" y="2227634"/>
            <a:ext cx="225681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Philosophy and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Ethical Citizenship </a:t>
            </a:r>
          </a:p>
        </p:txBody>
      </p:sp>
    </p:spTree>
    <p:extLst>
      <p:ext uri="{BB962C8B-B14F-4D97-AF65-F5344CB8AC3E}">
        <p14:creationId xmlns:p14="http://schemas.microsoft.com/office/powerpoint/2010/main" val="719741583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F960EE-CB80-48C5-B0FE-6434B86CDD48}"/>
              </a:ext>
            </a:extLst>
          </p:cNvPr>
          <p:cNvSpPr/>
          <p:nvPr/>
        </p:nvSpPr>
        <p:spPr>
          <a:xfrm>
            <a:off x="1089498" y="233464"/>
            <a:ext cx="9189465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How Restorative Practice works in our school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We aspire to use restorative language when we speak about our school and members of our community. (positive and without shaming)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I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I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We try to use one to one, small circle or larger circle RP interventions to resolve issues in the school.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I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I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We endeavour to use an approach to conflict that avoids shaming and blaming  others.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I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I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We implement positive, proactive interventions to create a positive school culture  (Picnics, student assembly, teambuilding, </a:t>
            </a:r>
            <a:r>
              <a:rPr kumimoji="0" lang="en-I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Learnsmart</a:t>
            </a:r>
            <a:r>
              <a:rPr kumimoji="0" lang="en-I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(group) or RP plus (individuals)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I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I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We use RP to inform our student support interventions and discipline procedures (agreed consequences, counselling, referrals, other supports)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724569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standing in front of a crowd&#10;&#10;Description generated with very high confidence">
            <a:extLst>
              <a:ext uri="{FF2B5EF4-FFF2-40B4-BE49-F238E27FC236}">
                <a16:creationId xmlns:a16="http://schemas.microsoft.com/office/drawing/2014/main" id="{D38D6F12-5B7F-4863-A8D7-3A597434652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51" b="2149"/>
          <a:stretch/>
        </p:blipFill>
        <p:spPr>
          <a:xfrm>
            <a:off x="19" y="903"/>
            <a:ext cx="12188805" cy="685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367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69FB70-9F2F-49A5-A4E0-8D604E561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818" y="880837"/>
            <a:ext cx="6219388" cy="412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008525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16C07B-4A91-4DC4-8E5C-224AF6077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3803" y="1825626"/>
            <a:ext cx="6194074" cy="435133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3F947E5-F59B-452D-984F-81CF98A0D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2340" y="365126"/>
            <a:ext cx="8335422" cy="1325563"/>
          </a:xfr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defTabSz="914400"/>
            <a:r>
              <a:rPr lang="en-US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Wellbeing Indicators for Junior Cycle</a:t>
            </a:r>
          </a:p>
        </p:txBody>
      </p:sp>
    </p:spTree>
    <p:extLst>
      <p:ext uri="{BB962C8B-B14F-4D97-AF65-F5344CB8AC3E}">
        <p14:creationId xmlns:p14="http://schemas.microsoft.com/office/powerpoint/2010/main" val="266161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Content Placeholder 2" descr="Image result for questions meme">
            <a:extLst>
              <a:ext uri="{FF2B5EF4-FFF2-40B4-BE49-F238E27FC236}">
                <a16:creationId xmlns:a16="http://schemas.microsoft.com/office/drawing/2014/main" id="{60D82D58-5213-4404-B8F9-8DCAFDC923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81300" y="1557338"/>
            <a:ext cx="6337300" cy="4857750"/>
          </a:xfrm>
        </p:spPr>
      </p:pic>
      <p:sp>
        <p:nvSpPr>
          <p:cNvPr id="17410" name="Title 1">
            <a:extLst>
              <a:ext uri="{FF2B5EF4-FFF2-40B4-BE49-F238E27FC236}">
                <a16:creationId xmlns:a16="http://schemas.microsoft.com/office/drawing/2014/main" id="{7D2963A4-DBEA-489F-9445-E36AA2F1F72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altLang="en-US" sz="6000">
                <a:latin typeface="AR DARLING" panose="02000000000000000000" pitchFamily="2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269534474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IE" sz="3300" dirty="0"/>
              <a:t>CETSS 21</a:t>
            </a:r>
            <a:r>
              <a:rPr lang="en-IE" sz="3300" baseline="30000" dirty="0"/>
              <a:t>st</a:t>
            </a:r>
            <a:r>
              <a:rPr lang="en-IE" sz="3300" dirty="0"/>
              <a:t> Century Learning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IE" dirty="0"/>
              <a:t>Tablets (</a:t>
            </a:r>
            <a:r>
              <a:rPr lang="en-IE" dirty="0" err="1"/>
              <a:t>ipad</a:t>
            </a:r>
            <a:r>
              <a:rPr lang="en-IE" dirty="0"/>
              <a:t>)</a:t>
            </a:r>
            <a:br>
              <a:rPr lang="en-IE" dirty="0"/>
            </a:br>
            <a:r>
              <a:rPr lang="en-IE" dirty="0"/>
              <a:t>&amp;</a:t>
            </a:r>
            <a:br>
              <a:rPr lang="en-IE" dirty="0"/>
            </a:br>
            <a:r>
              <a:rPr lang="en-IE" dirty="0" err="1">
                <a:solidFill>
                  <a:srgbClr val="FF0000"/>
                </a:solidFill>
              </a:rPr>
              <a:t>V</a:t>
            </a:r>
            <a:r>
              <a:rPr lang="en-IE" dirty="0" err="1"/>
              <a:t>iRtual</a:t>
            </a:r>
            <a:r>
              <a:rPr lang="en-IE" dirty="0"/>
              <a:t> </a:t>
            </a:r>
            <a:r>
              <a:rPr lang="en-IE" dirty="0">
                <a:solidFill>
                  <a:srgbClr val="FF0000"/>
                </a:solidFill>
              </a:rPr>
              <a:t>L</a:t>
            </a:r>
            <a:r>
              <a:rPr lang="en-IE" dirty="0"/>
              <a:t>earning </a:t>
            </a:r>
            <a:r>
              <a:rPr lang="en-IE" dirty="0">
                <a:solidFill>
                  <a:srgbClr val="FF0000"/>
                </a:solidFill>
              </a:rPr>
              <a:t>P</a:t>
            </a:r>
            <a:r>
              <a:rPr lang="en-IE" dirty="0"/>
              <a:t>latform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3824" y="1074346"/>
            <a:ext cx="1571625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7705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585" l="1338" r="100000">
                        <a14:backgroundMark x1="3010" y1="80660" x2="3010" y2="80660"/>
                        <a14:backgroundMark x1="61538" y1="96226" x2="61538" y2="96226"/>
                        <a14:backgroundMark x1="67224" y1="96698" x2="67224" y2="96698"/>
                        <a14:backgroundMark x1="82943" y1="88679" x2="82943" y2="88679"/>
                        <a14:backgroundMark x1="96990" y1="78774" x2="96990" y2="78774"/>
                        <a14:backgroundMark x1="85284" y1="73113" x2="85284" y2="73113"/>
                        <a14:backgroundMark x1="71906" y1="71226" x2="71906" y2="71226"/>
                        <a14:backgroundMark x1="59532" y1="35849" x2="59532" y2="35849"/>
                        <a14:backgroundMark x1="59532" y1="35849" x2="59532" y2="35849"/>
                        <a14:backgroundMark x1="49498" y1="10849" x2="49498" y2="10849"/>
                        <a14:backgroundMark x1="47157" y1="8019" x2="47157" y2="8019"/>
                        <a14:backgroundMark x1="30100" y1="4245" x2="30100" y2="4245"/>
                        <a14:backgroundMark x1="12709" y1="2830" x2="12709" y2="2830"/>
                        <a14:backgroundMark x1="2676" y1="3774" x2="2676" y2="3774"/>
                        <a14:backgroundMark x1="6020" y1="17925" x2="6020" y2="17925"/>
                        <a14:backgroundMark x1="12040" y1="34906" x2="12040" y2="34906"/>
                        <a14:backgroundMark x1="14047" y1="45283" x2="14047" y2="45283"/>
                        <a14:backgroundMark x1="8696" y1="60849" x2="8696" y2="608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38380">
            <a:off x="8990354" y="3414656"/>
            <a:ext cx="2135981" cy="15144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Tablets (iPads)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Cost of package = iPads €354 or €439 &amp; Services €99 (3yrs) &amp; insurance recommended. Heavy duty case = €45</a:t>
            </a:r>
          </a:p>
          <a:p>
            <a:r>
              <a:rPr lang="en-IE" dirty="0"/>
              <a:t>Online store open 25</a:t>
            </a:r>
            <a:r>
              <a:rPr lang="en-IE" baseline="30000" dirty="0"/>
              <a:t>th</a:t>
            </a:r>
            <a:r>
              <a:rPr lang="en-IE" dirty="0"/>
              <a:t> May – 20</a:t>
            </a:r>
            <a:r>
              <a:rPr lang="en-IE" baseline="30000" dirty="0"/>
              <a:t>th</a:t>
            </a:r>
            <a:r>
              <a:rPr lang="en-IE" dirty="0"/>
              <a:t> July (Code =95696779). NB Late fee!</a:t>
            </a:r>
          </a:p>
          <a:p>
            <a:r>
              <a:rPr lang="en-IE" dirty="0"/>
              <a:t>Educational apps </a:t>
            </a:r>
            <a:r>
              <a:rPr lang="en-IE" u="sng" dirty="0"/>
              <a:t>only</a:t>
            </a:r>
            <a:r>
              <a:rPr lang="en-IE" dirty="0"/>
              <a:t>, from the school-defined ‘whitelist’.</a:t>
            </a:r>
          </a:p>
          <a:p>
            <a:pPr lvl="1"/>
            <a:r>
              <a:rPr lang="en-IE" dirty="0"/>
              <a:t>BYOD ?</a:t>
            </a:r>
          </a:p>
          <a:p>
            <a:r>
              <a:rPr lang="en-IE" dirty="0"/>
              <a:t>Used as a learning tool, not all-lesson-long!</a:t>
            </a:r>
          </a:p>
          <a:p>
            <a:pPr lvl="1"/>
            <a:r>
              <a:rPr lang="en-IE" dirty="0"/>
              <a:t>Access the VLP; Internet access; </a:t>
            </a:r>
          </a:p>
          <a:p>
            <a:pPr lvl="1"/>
            <a:r>
              <a:rPr lang="en-IE" dirty="0"/>
              <a:t>Store teacher-developed resources &amp; </a:t>
            </a:r>
            <a:r>
              <a:rPr lang="en-IE" dirty="0" err="1"/>
              <a:t>iBooks</a:t>
            </a:r>
            <a:r>
              <a:rPr lang="en-IE" dirty="0"/>
              <a:t>;</a:t>
            </a:r>
          </a:p>
          <a:p>
            <a:pPr lvl="1"/>
            <a:r>
              <a:rPr lang="en-IE" dirty="0"/>
              <a:t>Coding; Educational Apps (</a:t>
            </a:r>
            <a:r>
              <a:rPr lang="en-IE" dirty="0" err="1"/>
              <a:t>Duolingo</a:t>
            </a:r>
            <a:r>
              <a:rPr lang="en-IE" dirty="0"/>
              <a:t>, </a:t>
            </a:r>
            <a:r>
              <a:rPr lang="en-IE" dirty="0" err="1"/>
              <a:t>Garageband</a:t>
            </a:r>
            <a:r>
              <a:rPr lang="en-IE" dirty="0"/>
              <a:t>, Build-Up…); </a:t>
            </a:r>
          </a:p>
          <a:p>
            <a:pPr lvl="1"/>
            <a:r>
              <a:rPr lang="en-IE" dirty="0"/>
              <a:t>Take notes; Share documents; Photo, sound &amp; video recording; Facilitate groupwork;</a:t>
            </a:r>
          </a:p>
          <a:p>
            <a:pPr lvl="1"/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5998" y="548680"/>
            <a:ext cx="1571625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827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5FB3F-8769-4740-A1AC-2D726AFA9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Curriculum Reminder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FCBFFA-330F-46B0-91C3-DAAD00B68F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Tasters in first term of First Year</a:t>
            </a:r>
          </a:p>
          <a:p>
            <a:r>
              <a:rPr lang="en-IE" dirty="0"/>
              <a:t>8 subjects for Junior Cycle certification, plus 4 ‘Short Courses’</a:t>
            </a:r>
          </a:p>
          <a:p>
            <a:r>
              <a:rPr lang="en-IE" dirty="0"/>
              <a:t>Continuous Assessment</a:t>
            </a:r>
          </a:p>
          <a:p>
            <a:r>
              <a:rPr lang="en-IE" dirty="0"/>
              <a:t>iPads used to extend learning</a:t>
            </a:r>
          </a:p>
          <a:p>
            <a:r>
              <a:rPr lang="en-IE" dirty="0"/>
              <a:t>Phenomenon-Based Learning Weeks</a:t>
            </a:r>
          </a:p>
          <a:p>
            <a:r>
              <a:rPr lang="en-IE" dirty="0"/>
              <a:t>Student choice, where possible, to improve motivation</a:t>
            </a:r>
          </a:p>
        </p:txBody>
      </p:sp>
    </p:spTree>
    <p:extLst>
      <p:ext uri="{BB962C8B-B14F-4D97-AF65-F5344CB8AC3E}">
        <p14:creationId xmlns:p14="http://schemas.microsoft.com/office/powerpoint/2010/main" val="1385036044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Schoology 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Courses set up by teachers; students join. </a:t>
            </a:r>
          </a:p>
          <a:p>
            <a:pPr lvl="1"/>
            <a:r>
              <a:rPr lang="en-IE" dirty="0"/>
              <a:t>Accessed in school (</a:t>
            </a:r>
            <a:r>
              <a:rPr lang="en-IE" dirty="0" err="1"/>
              <a:t>Ipads</a:t>
            </a:r>
            <a:r>
              <a:rPr lang="en-IE" dirty="0"/>
              <a:t>) or at home (any device) or </a:t>
            </a:r>
            <a:r>
              <a:rPr lang="en-IE" u="sng" dirty="0"/>
              <a:t>anywhere</a:t>
            </a:r>
            <a:r>
              <a:rPr lang="en-IE" dirty="0"/>
              <a:t> online!</a:t>
            </a:r>
          </a:p>
          <a:p>
            <a:r>
              <a:rPr lang="en-IE" dirty="0"/>
              <a:t>Teachers provide resources, assignments, updates, quizzes, video, blogs, forums…</a:t>
            </a:r>
          </a:p>
          <a:p>
            <a:r>
              <a:rPr lang="en-IE" dirty="0"/>
              <a:t>Learning can be targeted or individualised =&gt; differentiation.</a:t>
            </a:r>
          </a:p>
          <a:p>
            <a:r>
              <a:rPr lang="en-IE" dirty="0"/>
              <a:t>Assessment can be tailored to specific needs.</a:t>
            </a:r>
          </a:p>
          <a:p>
            <a:r>
              <a:rPr lang="en-IE" dirty="0"/>
              <a:t>Student-teacher AND student-student communication &amp; collaboration.</a:t>
            </a:r>
          </a:p>
          <a:p>
            <a:r>
              <a:rPr lang="en-IE" dirty="0"/>
              <a:t>Teacher-teacher communication and collaboration (departmental &amp; system-level).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1664" y="1024831"/>
            <a:ext cx="1571625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99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What it looks like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486" t="4318" r="9555" b="25225"/>
          <a:stretch/>
        </p:blipFill>
        <p:spPr>
          <a:xfrm>
            <a:off x="2614962" y="1822102"/>
            <a:ext cx="7098326" cy="353754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1664" y="1024831"/>
            <a:ext cx="1571625" cy="628650"/>
          </a:xfrm>
          <a:prstGeom prst="rect">
            <a:avLst/>
          </a:prstGeom>
        </p:spPr>
      </p:pic>
      <p:sp>
        <p:nvSpPr>
          <p:cNvPr id="6" name="Speech Bubble: Oval 5"/>
          <p:cNvSpPr/>
          <p:nvPr/>
        </p:nvSpPr>
        <p:spPr>
          <a:xfrm>
            <a:off x="5880101" y="2171700"/>
            <a:ext cx="1876425" cy="857250"/>
          </a:xfrm>
          <a:prstGeom prst="wedgeEllipseCallout">
            <a:avLst>
              <a:gd name="adj1" fmla="val -61696"/>
              <a:gd name="adj2" fmla="val 48056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350" dirty="0">
                <a:solidFill>
                  <a:schemeClr val="accent1"/>
                </a:solidFill>
              </a:rPr>
              <a:t>Student content &amp; Activities.</a:t>
            </a:r>
          </a:p>
        </p:txBody>
      </p:sp>
      <p:sp>
        <p:nvSpPr>
          <p:cNvPr id="8" name="Speech Bubble: Oval 7"/>
          <p:cNvSpPr/>
          <p:nvPr/>
        </p:nvSpPr>
        <p:spPr>
          <a:xfrm>
            <a:off x="3460751" y="2976563"/>
            <a:ext cx="1876425" cy="827045"/>
          </a:xfrm>
          <a:prstGeom prst="wedgeEllipseCallout">
            <a:avLst>
              <a:gd name="adj1" fmla="val -61696"/>
              <a:gd name="adj2" fmla="val 48056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350" dirty="0">
                <a:solidFill>
                  <a:schemeClr val="accent1"/>
                </a:solidFill>
              </a:rPr>
              <a:t>Communication.</a:t>
            </a:r>
          </a:p>
        </p:txBody>
      </p:sp>
      <p:sp>
        <p:nvSpPr>
          <p:cNvPr id="9" name="Speech Bubble: Oval 8"/>
          <p:cNvSpPr/>
          <p:nvPr/>
        </p:nvSpPr>
        <p:spPr>
          <a:xfrm>
            <a:off x="4532313" y="3675354"/>
            <a:ext cx="1876425" cy="857250"/>
          </a:xfrm>
          <a:prstGeom prst="wedgeEllipseCallout">
            <a:avLst>
              <a:gd name="adj1" fmla="val -106366"/>
              <a:gd name="adj2" fmla="val -15833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350" dirty="0">
                <a:solidFill>
                  <a:schemeClr val="accent1"/>
                </a:solidFill>
              </a:rPr>
              <a:t>Progress.</a:t>
            </a:r>
          </a:p>
        </p:txBody>
      </p:sp>
      <p:sp>
        <p:nvSpPr>
          <p:cNvPr id="10" name="Speech Bubble: Oval 9"/>
          <p:cNvSpPr/>
          <p:nvPr/>
        </p:nvSpPr>
        <p:spPr>
          <a:xfrm rot="153881">
            <a:off x="7071933" y="3532566"/>
            <a:ext cx="1652837" cy="1301159"/>
          </a:xfrm>
          <a:prstGeom prst="wedgeEllipseCallout">
            <a:avLst>
              <a:gd name="adj1" fmla="val -158934"/>
              <a:gd name="adj2" fmla="val -139724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350" dirty="0">
                <a:solidFill>
                  <a:schemeClr val="accent1"/>
                </a:solidFill>
              </a:rPr>
              <a:t>5 School collaboration!</a:t>
            </a:r>
          </a:p>
        </p:txBody>
      </p:sp>
    </p:spTree>
    <p:extLst>
      <p:ext uri="{BB962C8B-B14F-4D97-AF65-F5344CB8AC3E}">
        <p14:creationId xmlns:p14="http://schemas.microsoft.com/office/powerpoint/2010/main" val="189553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choology Introduction (Captioned)-S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5396" y="1716505"/>
            <a:ext cx="6168454" cy="346985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4077" y="1020068"/>
            <a:ext cx="1571625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8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u="sng" dirty="0"/>
              <a:t>Class Tutor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750038" y="1916833"/>
            <a:ext cx="7787208" cy="1972815"/>
          </a:xfrm>
        </p:spPr>
        <p:txBody>
          <a:bodyPr>
            <a:normAutofit fontScale="85000" lnSpcReduction="20000"/>
          </a:bodyPr>
          <a:lstStyle/>
          <a:p>
            <a:r>
              <a:rPr lang="en-IE" dirty="0"/>
              <a:t>Pastoral role</a:t>
            </a:r>
          </a:p>
          <a:p>
            <a:r>
              <a:rPr lang="en-IE" dirty="0"/>
              <a:t>Educational matters.</a:t>
            </a:r>
          </a:p>
          <a:p>
            <a:r>
              <a:rPr lang="en-IE" dirty="0"/>
              <a:t>Restorative Practice</a:t>
            </a:r>
          </a:p>
          <a:p>
            <a:r>
              <a:rPr lang="en-IE" dirty="0"/>
              <a:t>House keeping</a:t>
            </a:r>
          </a:p>
          <a:p>
            <a:r>
              <a:rPr lang="en-IE" dirty="0"/>
              <a:t>Journal-Communication</a:t>
            </a:r>
          </a:p>
          <a:p>
            <a:endParaRPr lang="en-IE" dirty="0"/>
          </a:p>
          <a:p>
            <a:endParaRPr lang="en-IE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230316" y="3356992"/>
            <a:ext cx="5328592" cy="2520280"/>
          </a:xfrm>
        </p:spPr>
        <p:txBody>
          <a:bodyPr>
            <a:normAutofit fontScale="85000" lnSpcReduction="20000"/>
          </a:bodyPr>
          <a:lstStyle/>
          <a:p>
            <a:r>
              <a:rPr lang="en-IE" dirty="0"/>
              <a:t>Links with:</a:t>
            </a:r>
          </a:p>
          <a:p>
            <a:pPr lvl="1"/>
            <a:r>
              <a:rPr lang="en-IE" sz="1900" dirty="0"/>
              <a:t>Social Personal Health Education Programme (SPHE)</a:t>
            </a:r>
          </a:p>
          <a:p>
            <a:pPr lvl="1"/>
            <a:r>
              <a:rPr lang="en-IE" sz="1900" dirty="0"/>
              <a:t>Student Support Team</a:t>
            </a:r>
          </a:p>
          <a:p>
            <a:pPr lvl="1"/>
            <a:r>
              <a:rPr lang="en-IE" sz="1900" dirty="0"/>
              <a:t>Whole Staff</a:t>
            </a:r>
          </a:p>
          <a:p>
            <a:pPr lvl="1"/>
            <a:r>
              <a:rPr lang="en-IE" sz="1900" dirty="0"/>
              <a:t>Deputy Principal</a:t>
            </a:r>
          </a:p>
          <a:p>
            <a:pPr lvl="1"/>
            <a:r>
              <a:rPr lang="en-IE" sz="1900" dirty="0"/>
              <a:t>Principal</a:t>
            </a:r>
          </a:p>
        </p:txBody>
      </p:sp>
      <p:pic>
        <p:nvPicPr>
          <p:cNvPr id="7170" name="Picture 2" descr="Image result for lead teach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2" y="394349"/>
            <a:ext cx="1219184" cy="125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Curved Right 1"/>
          <p:cNvSpPr/>
          <p:nvPr/>
        </p:nvSpPr>
        <p:spPr>
          <a:xfrm rot="16200000">
            <a:off x="3588432" y="3299283"/>
            <a:ext cx="1627585" cy="280831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077" y="1020068"/>
            <a:ext cx="1571625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6521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Student Support Team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IE" dirty="0"/>
              <a:t>Collaboration between Guidance Counsellor and Special Educational Needs (SEN) Coordinator</a:t>
            </a:r>
          </a:p>
          <a:p>
            <a:r>
              <a:rPr lang="en-IE" dirty="0"/>
              <a:t>Weekly review of student needs in relation to well being. </a:t>
            </a:r>
          </a:p>
          <a:p>
            <a:r>
              <a:rPr lang="en-IE" dirty="0"/>
              <a:t>Holistic Supports and interventions implemented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IE" dirty="0"/>
              <a:t>Informal Check in’s with students well being.</a:t>
            </a:r>
          </a:p>
          <a:p>
            <a:r>
              <a:rPr lang="en-IE" dirty="0"/>
              <a:t>Student Support Team Feed into the whole school plans.</a:t>
            </a:r>
          </a:p>
        </p:txBody>
      </p:sp>
      <p:pic>
        <p:nvPicPr>
          <p:cNvPr id="6146" name="Picture 2" descr="Image result for Student Support Te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693" y="4038247"/>
            <a:ext cx="1413247" cy="1413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077" y="1020068"/>
            <a:ext cx="1571625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6075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i="1" dirty="0"/>
              <a:t>Bounce Back </a:t>
            </a:r>
            <a:r>
              <a:rPr lang="en-IE" dirty="0"/>
              <a:t>Programme</a:t>
            </a:r>
            <a:br>
              <a:rPr lang="en-IE" dirty="0"/>
            </a:br>
            <a:r>
              <a:rPr lang="en-IE" sz="2000" dirty="0"/>
              <a:t>Tools for Building Resilience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IE" dirty="0"/>
              <a:t>Enhancing coping skills for dealing with life's challenges and following positive goals.</a:t>
            </a:r>
          </a:p>
          <a:p>
            <a:r>
              <a:rPr lang="en-IE" dirty="0"/>
              <a:t>Becoming the boss of our feelings</a:t>
            </a:r>
          </a:p>
          <a:p>
            <a:r>
              <a:rPr lang="en-IE" dirty="0"/>
              <a:t>Building inner strength and self esteem</a:t>
            </a:r>
          </a:p>
          <a:p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IE" dirty="0"/>
              <a:t>Developing our own relaxation programme.</a:t>
            </a:r>
          </a:p>
          <a:p>
            <a:r>
              <a:rPr lang="en-IE" dirty="0"/>
              <a:t>Using thought challengers to manage negative thoughts</a:t>
            </a:r>
          </a:p>
          <a:p>
            <a:r>
              <a:rPr lang="en-IE" dirty="0"/>
              <a:t>Applying the traffic lights analogy to daily challenges.</a:t>
            </a:r>
          </a:p>
        </p:txBody>
      </p:sp>
      <p:pic>
        <p:nvPicPr>
          <p:cNvPr id="8194" name="Picture 2" descr="Image result for Bounce Programm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80" y="340578"/>
            <a:ext cx="1380256" cy="130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077" y="1020068"/>
            <a:ext cx="1571625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7247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1B7F7-A8FD-4BE0-BB6F-6C97EB2C8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Accommodation Update: Permanent Site</a:t>
            </a:r>
            <a:br>
              <a:rPr lang="en-IE" dirty="0"/>
            </a:b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F541A-5FD3-4370-9C72-97841DDB22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Douglas Village</a:t>
            </a:r>
          </a:p>
          <a:p>
            <a:r>
              <a:rPr lang="en-IE" dirty="0"/>
              <a:t>Est. delivery date: 2019-20 school year</a:t>
            </a:r>
          </a:p>
          <a:p>
            <a:r>
              <a:rPr lang="en-IE" dirty="0"/>
              <a:t>Planning App imminent </a:t>
            </a:r>
          </a:p>
          <a:p>
            <a:r>
              <a:rPr lang="en-IE" dirty="0"/>
              <a:t>‘Rapid Build’ Programme</a:t>
            </a:r>
          </a:p>
          <a:p>
            <a:r>
              <a:rPr lang="en-IE" dirty="0"/>
              <a:t>Conveyancing complete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E65386-0F1E-4F11-B8C1-335741D08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9702" y="1854164"/>
            <a:ext cx="4090912" cy="367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2126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98519-B850-4256-BDEB-094852C39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Accommodation update- Temporary site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1A9C4-A4D1-465A-A880-0AD2F1676004}"/>
              </a:ext>
            </a:extLst>
          </p:cNvPr>
          <p:cNvSpPr txBox="1"/>
          <p:nvPr/>
        </p:nvSpPr>
        <p:spPr>
          <a:xfrm>
            <a:off x="989642" y="2051297"/>
            <a:ext cx="4755320" cy="3323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199" dirty="0"/>
              <a:t>Needs:</a:t>
            </a:r>
          </a:p>
          <a:p>
            <a:endParaRPr lang="en-IE" sz="3199" dirty="0"/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en-IE" sz="3199" dirty="0"/>
              <a:t>Appropriate work space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en-IE" sz="3199" dirty="0"/>
              <a:t>Room to grow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en-IE" sz="3199" dirty="0"/>
              <a:t>Technical rooms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en-IE" sz="3199" dirty="0"/>
              <a:t>Access- transport</a:t>
            </a:r>
          </a:p>
          <a:p>
            <a:endParaRPr lang="en-IE" sz="1799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6FF171-4F53-4A05-A073-4AF07C3BC0E6}"/>
              </a:ext>
            </a:extLst>
          </p:cNvPr>
          <p:cNvSpPr txBox="1"/>
          <p:nvPr/>
        </p:nvSpPr>
        <p:spPr>
          <a:xfrm>
            <a:off x="6231397" y="1545965"/>
            <a:ext cx="5378455" cy="3815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E" sz="3199" dirty="0"/>
          </a:p>
          <a:p>
            <a:r>
              <a:rPr lang="en-IE" sz="3199" dirty="0"/>
              <a:t>Possible locations:</a:t>
            </a:r>
          </a:p>
          <a:p>
            <a:endParaRPr lang="en-IE" sz="3199" dirty="0"/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en-IE" sz="3199" dirty="0"/>
              <a:t>Nagle Community College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en-IE" sz="3199" dirty="0"/>
              <a:t>Nemo Rangers GAA Club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en-IE" sz="3199" dirty="0"/>
              <a:t>Other</a:t>
            </a:r>
          </a:p>
          <a:p>
            <a:endParaRPr lang="en-IE" sz="3199" dirty="0"/>
          </a:p>
          <a:p>
            <a:endParaRPr lang="en-IE" sz="1799" dirty="0"/>
          </a:p>
        </p:txBody>
      </p:sp>
    </p:spTree>
    <p:extLst>
      <p:ext uri="{BB962C8B-B14F-4D97-AF65-F5344CB8AC3E}">
        <p14:creationId xmlns:p14="http://schemas.microsoft.com/office/powerpoint/2010/main" val="31400861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30051-4B84-401C-8B04-5D8D73457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Transport</a:t>
            </a:r>
            <a:br>
              <a:rPr lang="en-IE" dirty="0"/>
            </a:br>
            <a:r>
              <a:rPr lang="en-IE" dirty="0"/>
              <a:t>Planning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4184584-49F9-4466-87A3-5E4DC96A5C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45465" y="1159757"/>
            <a:ext cx="4156030" cy="27629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06AC1B-6664-417E-9AF3-91789A557047}"/>
              </a:ext>
            </a:extLst>
          </p:cNvPr>
          <p:cNvSpPr txBox="1"/>
          <p:nvPr/>
        </p:nvSpPr>
        <p:spPr>
          <a:xfrm>
            <a:off x="478048" y="2097596"/>
            <a:ext cx="3228920" cy="3107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799" dirty="0"/>
              <a:t>Contingency Planning:</a:t>
            </a:r>
          </a:p>
          <a:p>
            <a:endParaRPr lang="en-IE" sz="2799" dirty="0"/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en-IE" sz="2799" dirty="0"/>
              <a:t>Bus routes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en-IE" sz="2799" dirty="0"/>
              <a:t>School bus(</a:t>
            </a:r>
            <a:r>
              <a:rPr lang="en-IE" sz="2799" dirty="0" err="1"/>
              <a:t>es</a:t>
            </a:r>
            <a:r>
              <a:rPr lang="en-IE" sz="2799" dirty="0"/>
              <a:t>)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en-IE" sz="2799" dirty="0"/>
              <a:t>Private transport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en-IE" sz="2799" dirty="0"/>
              <a:t>Car-pooling</a:t>
            </a:r>
          </a:p>
        </p:txBody>
      </p:sp>
    </p:spTree>
    <p:extLst>
      <p:ext uri="{BB962C8B-B14F-4D97-AF65-F5344CB8AC3E}">
        <p14:creationId xmlns:p14="http://schemas.microsoft.com/office/powerpoint/2010/main" val="27101702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6C7BB-DE3B-48DD-9F78-09135929C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Timeline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BEFFAE-C68F-4E2C-BFB4-3670FBF87A4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451201" y="2016100"/>
            <a:ext cx="9600774" cy="3191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199" dirty="0"/>
              <a:t>April - DES decide location &amp; Zip-lining</a:t>
            </a:r>
          </a:p>
          <a:p>
            <a:r>
              <a:rPr lang="en-IE" sz="3199" dirty="0"/>
              <a:t>May - Dedicated transport meeting, if necessary</a:t>
            </a:r>
          </a:p>
          <a:p>
            <a:r>
              <a:rPr lang="en-IE" sz="3199" dirty="0"/>
              <a:t>May/June- iPad purchasing- Wriggle</a:t>
            </a:r>
          </a:p>
          <a:p>
            <a:r>
              <a:rPr lang="en-IE" sz="3199" dirty="0"/>
              <a:t>&amp; Summer picnics</a:t>
            </a:r>
          </a:p>
        </p:txBody>
      </p:sp>
    </p:spTree>
    <p:extLst>
      <p:ext uri="{BB962C8B-B14F-4D97-AF65-F5344CB8AC3E}">
        <p14:creationId xmlns:p14="http://schemas.microsoft.com/office/powerpoint/2010/main" val="3568720127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984FC-B0A7-4606-9906-6A87DD4D2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Subjects Reminder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467798C-6855-4494-B832-93B60AA6299D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450597" y="2016493"/>
          <a:ext cx="9601875" cy="38601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2522">
                  <a:extLst>
                    <a:ext uri="{9D8B030D-6E8A-4147-A177-3AD203B41FA5}">
                      <a16:colId xmlns:a16="http://schemas.microsoft.com/office/drawing/2014/main" val="1990922741"/>
                    </a:ext>
                  </a:extLst>
                </a:gridCol>
                <a:gridCol w="2079927">
                  <a:extLst>
                    <a:ext uri="{9D8B030D-6E8A-4147-A177-3AD203B41FA5}">
                      <a16:colId xmlns:a16="http://schemas.microsoft.com/office/drawing/2014/main" val="2632868019"/>
                    </a:ext>
                  </a:extLst>
                </a:gridCol>
                <a:gridCol w="3002477">
                  <a:extLst>
                    <a:ext uri="{9D8B030D-6E8A-4147-A177-3AD203B41FA5}">
                      <a16:colId xmlns:a16="http://schemas.microsoft.com/office/drawing/2014/main" val="3087435484"/>
                    </a:ext>
                  </a:extLst>
                </a:gridCol>
                <a:gridCol w="2866949">
                  <a:extLst>
                    <a:ext uri="{9D8B030D-6E8A-4147-A177-3AD203B41FA5}">
                      <a16:colId xmlns:a16="http://schemas.microsoft.com/office/drawing/2014/main" val="2327388581"/>
                    </a:ext>
                  </a:extLst>
                </a:gridCol>
              </a:tblGrid>
              <a:tr h="370743">
                <a:tc>
                  <a:txBody>
                    <a:bodyPr/>
                    <a:lstStyle/>
                    <a:p>
                      <a:r>
                        <a:rPr lang="en-IE" sz="1800" dirty="0"/>
                        <a:t>Core Subjects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IE" sz="1800" dirty="0"/>
                        <a:t>Optional Subjects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IE" sz="1800" dirty="0"/>
                        <a:t>Short Courses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IE" sz="1800" dirty="0"/>
                        <a:t>Other Learning Experiences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607197971"/>
                  </a:ext>
                </a:extLst>
              </a:tr>
              <a:tr h="370743">
                <a:tc>
                  <a:txBody>
                    <a:bodyPr/>
                    <a:lstStyle/>
                    <a:p>
                      <a:r>
                        <a:rPr lang="en-IE" sz="1800" dirty="0"/>
                        <a:t>English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IE" sz="1800" dirty="0"/>
                        <a:t>Art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IE" sz="1800" dirty="0"/>
                        <a:t>*Digital Literacy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IE" sz="1800" dirty="0"/>
                        <a:t>SPHE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2008558308"/>
                  </a:ext>
                </a:extLst>
              </a:tr>
              <a:tr h="370743">
                <a:tc>
                  <a:txBody>
                    <a:bodyPr/>
                    <a:lstStyle/>
                    <a:p>
                      <a:r>
                        <a:rPr lang="en-IE" sz="1800" dirty="0"/>
                        <a:t>Irish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IE" sz="1800" dirty="0"/>
                        <a:t>Music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IE" sz="1800" dirty="0"/>
                        <a:t>Ethical Education/ Philosophy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IE" sz="1800" dirty="0"/>
                        <a:t>CSPE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2526965327"/>
                  </a:ext>
                </a:extLst>
              </a:tr>
              <a:tr h="639913">
                <a:tc>
                  <a:txBody>
                    <a:bodyPr/>
                    <a:lstStyle/>
                    <a:p>
                      <a:r>
                        <a:rPr lang="en-IE" sz="1800" dirty="0"/>
                        <a:t>Maths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IE" sz="1800" dirty="0"/>
                        <a:t>Business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IE" sz="1800" dirty="0"/>
                        <a:t>*Sustainability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IE" sz="1800" dirty="0"/>
                        <a:t>Phenomenon-Based Learning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3925308910"/>
                  </a:ext>
                </a:extLst>
              </a:tr>
              <a:tr h="370743">
                <a:tc>
                  <a:txBody>
                    <a:bodyPr/>
                    <a:lstStyle/>
                    <a:p>
                      <a:r>
                        <a:rPr lang="en-IE" sz="1800" dirty="0"/>
                        <a:t>Science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IE" sz="1800" dirty="0"/>
                        <a:t>Technical Graphics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IE" sz="1800" dirty="0"/>
                        <a:t>PE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endParaRPr lang="en-IE" sz="1800"/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634231848"/>
                  </a:ext>
                </a:extLst>
              </a:tr>
              <a:tr h="370743">
                <a:tc>
                  <a:txBody>
                    <a:bodyPr/>
                    <a:lstStyle/>
                    <a:p>
                      <a:r>
                        <a:rPr lang="en-IE" sz="1800" dirty="0"/>
                        <a:t>Spanish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IE" sz="1800" dirty="0"/>
                        <a:t>Technology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endParaRPr lang="en-IE" sz="1800"/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endParaRPr lang="en-IE" sz="1800"/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234121774"/>
                  </a:ext>
                </a:extLst>
              </a:tr>
              <a:tr h="365665">
                <a:tc>
                  <a:txBody>
                    <a:bodyPr/>
                    <a:lstStyle/>
                    <a:p>
                      <a:r>
                        <a:rPr lang="en-IE" sz="1800" dirty="0"/>
                        <a:t>History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IE" sz="1800" dirty="0"/>
                        <a:t>Home Economics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endParaRPr lang="en-IE" sz="1800" dirty="0"/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endParaRPr lang="en-IE" sz="1800" dirty="0"/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3607538040"/>
                  </a:ext>
                </a:extLst>
              </a:tr>
              <a:tr h="365665">
                <a:tc>
                  <a:txBody>
                    <a:bodyPr/>
                    <a:lstStyle/>
                    <a:p>
                      <a:r>
                        <a:rPr lang="en-IE" sz="1800" dirty="0"/>
                        <a:t>Geography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endParaRPr lang="en-IE" sz="1800" dirty="0"/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endParaRPr lang="en-IE" sz="1800" dirty="0"/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endParaRPr lang="en-IE" sz="1800" dirty="0"/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2120217855"/>
                  </a:ext>
                </a:extLst>
              </a:tr>
              <a:tr h="365665">
                <a:tc>
                  <a:txBody>
                    <a:bodyPr/>
                    <a:lstStyle/>
                    <a:p>
                      <a:endParaRPr lang="en-IE" sz="1800" dirty="0"/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endParaRPr lang="en-IE" sz="1800" dirty="0"/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endParaRPr lang="en-IE" sz="1800" dirty="0"/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endParaRPr lang="en-IE" sz="1800" dirty="0"/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40665800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9521810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3BC0F-A6CA-4AF5-AC06-426786B19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Curriculum Innovation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7F6D5D2-BF59-4558-80D8-E21CC84D6B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18086" r="-428" b="21534"/>
          <a:stretch/>
        </p:blipFill>
        <p:spPr>
          <a:xfrm>
            <a:off x="3698212" y="2058380"/>
            <a:ext cx="3933782" cy="11825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6D1B61-E70D-439F-BC87-869126E39D2C}"/>
              </a:ext>
            </a:extLst>
          </p:cNvPr>
          <p:cNvSpPr txBox="1"/>
          <p:nvPr/>
        </p:nvSpPr>
        <p:spPr>
          <a:xfrm>
            <a:off x="654839" y="3462334"/>
            <a:ext cx="11061528" cy="1692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599" dirty="0"/>
              <a:t>‘CETSS is one of the top five innovative schools in Ireland’ </a:t>
            </a:r>
          </a:p>
          <a:p>
            <a:endParaRPr lang="en-IE" sz="3999" dirty="0"/>
          </a:p>
          <a:p>
            <a:r>
              <a:rPr lang="en-IE" sz="2799" dirty="0"/>
              <a:t>Peter McGuire Journalist </a:t>
            </a:r>
          </a:p>
        </p:txBody>
      </p:sp>
    </p:spTree>
    <p:extLst>
      <p:ext uri="{BB962C8B-B14F-4D97-AF65-F5344CB8AC3E}">
        <p14:creationId xmlns:p14="http://schemas.microsoft.com/office/powerpoint/2010/main" val="3908104819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F1532-491F-44A9-8BAC-82CC6B779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Innovation- Links with external groups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7FB7A4-EE9D-488C-8F7B-7853061107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04" t="-1486" r="19796"/>
          <a:stretch/>
        </p:blipFill>
        <p:spPr>
          <a:xfrm>
            <a:off x="699867" y="2168055"/>
            <a:ext cx="3354701" cy="1260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F1EDF1-A7BE-4B79-868B-221DF72C0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6153" y="2168056"/>
            <a:ext cx="2740378" cy="12464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69218C-664B-44F0-83EA-7EFE2EC712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551" r="-857" b="19510"/>
          <a:stretch/>
        </p:blipFill>
        <p:spPr>
          <a:xfrm>
            <a:off x="7389431" y="2168055"/>
            <a:ext cx="2013377" cy="12564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3B2B6A-F374-4B29-9E44-09E924B5CE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867" y="3687384"/>
            <a:ext cx="3293131" cy="6511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E3A86C-86DF-4749-80A6-296EA565C3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3428" y="4795212"/>
            <a:ext cx="2409197" cy="9522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FB8BD3-FDDD-4FDF-951F-BD77847026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067" y="4795213"/>
            <a:ext cx="4742215" cy="9046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C59B6B-821A-42B9-AFE2-CDB64E2732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3407" y="3519082"/>
            <a:ext cx="3806675" cy="10887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153013-5BD6-42DB-B9F8-2E4A2BDCA04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091" t="13877" r="7510" b="15960"/>
          <a:stretch/>
        </p:blipFill>
        <p:spPr>
          <a:xfrm>
            <a:off x="8402771" y="3519082"/>
            <a:ext cx="2649204" cy="10489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C8CE1D-7785-4413-B70F-011893B3C7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456" y="1741376"/>
            <a:ext cx="1677502" cy="16731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53CDF14-862B-4D16-A71B-98587927371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97771" y="4699096"/>
            <a:ext cx="1359745" cy="13537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03EA2A3-FBEC-4EA5-BDCF-CFF4B0A8281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52733" y="4699507"/>
            <a:ext cx="2324271" cy="128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925450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6F8D2-D29C-4D3C-A6A8-64D8755A0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200" y="1018422"/>
            <a:ext cx="9600774" cy="1048962"/>
          </a:xfrm>
        </p:spPr>
        <p:txBody>
          <a:bodyPr>
            <a:normAutofit/>
          </a:bodyPr>
          <a:lstStyle/>
          <a:p>
            <a:r>
              <a:rPr lang="en-IE" dirty="0"/>
              <a:t>Innovation supported by Philanthropy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91C0163-AF33-42F5-ACC3-AD120F34F5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4292" y="1921498"/>
            <a:ext cx="3035909" cy="17076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EAA4F1-FA7E-484A-BE91-ABF850905E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-1845"/>
          <a:stretch/>
        </p:blipFill>
        <p:spPr>
          <a:xfrm>
            <a:off x="4461476" y="242806"/>
            <a:ext cx="2980426" cy="689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FFB7C6-3C6E-44F6-9687-3755FD131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494" y="4090418"/>
            <a:ext cx="2159444" cy="11778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4F2111-AF6C-491F-8C56-981A615A5C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32" t="4824" r="7012" b="16512"/>
          <a:stretch/>
        </p:blipFill>
        <p:spPr>
          <a:xfrm>
            <a:off x="2979560" y="4090418"/>
            <a:ext cx="2800699" cy="13712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95B320-610C-49EF-8450-8C134AC14E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1587" y="2474362"/>
            <a:ext cx="2380630" cy="5332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2A044B-1921-4058-9626-E89C668BE3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493" y="1873640"/>
            <a:ext cx="1803414" cy="18034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D75E738-C7D1-4F26-B3D9-2100736E70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53167" y="2223336"/>
            <a:ext cx="2198808" cy="15896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BA6D94E-4440-43EA-A4E1-7E4E6BE85F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51587" y="4216755"/>
            <a:ext cx="2713918" cy="8951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060D777-A3BA-4B06-91D4-DA955B506A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58701" y="4080386"/>
            <a:ext cx="2380630" cy="165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634716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ubtitle 4">
            <a:extLst>
              <a:ext uri="{FF2B5EF4-FFF2-40B4-BE49-F238E27FC236}">
                <a16:creationId xmlns:a16="http://schemas.microsoft.com/office/drawing/2014/main" id="{1F4066C0-2101-40DC-A072-A0AAD710346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>
              <a:spcBef>
                <a:spcPct val="0"/>
              </a:spcBef>
            </a:pPr>
            <a:r>
              <a:rPr lang="en-US" altLang="en-US" dirty="0">
                <a:latin typeface="AR DARLING" panose="02000000000000000000" pitchFamily="2" charset="0"/>
              </a:rPr>
              <a:t>Cork Educate Together Secondary </a:t>
            </a:r>
            <a:br>
              <a:rPr lang="en-US" altLang="en-US" dirty="0">
                <a:latin typeface="AR DARLING" panose="02000000000000000000" pitchFamily="2" charset="0"/>
              </a:rPr>
            </a:br>
            <a:r>
              <a:rPr lang="en-US" altLang="en-US" dirty="0">
                <a:latin typeface="AR DARLING" panose="02000000000000000000" pitchFamily="2" charset="0"/>
              </a:rPr>
              <a:t>Pam O’Leary</a:t>
            </a:r>
          </a:p>
          <a:p>
            <a:pPr eaLnBrk="1">
              <a:spcBef>
                <a:spcPct val="0"/>
              </a:spcBef>
            </a:pPr>
            <a:r>
              <a:rPr lang="en-US" altLang="en-US" dirty="0">
                <a:latin typeface="AR DARLING" panose="02000000000000000000" pitchFamily="2" charset="0"/>
              </a:rPr>
              <a:t>Guidance Counsellor and Teacher </a:t>
            </a:r>
          </a:p>
        </p:txBody>
      </p:sp>
      <p:sp>
        <p:nvSpPr>
          <p:cNvPr id="8195" name="Title 1">
            <a:extLst>
              <a:ext uri="{FF2B5EF4-FFF2-40B4-BE49-F238E27FC236}">
                <a16:creationId xmlns:a16="http://schemas.microsoft.com/office/drawing/2014/main" id="{E5AB57F6-C3FA-4E2E-9801-D55C87C0012C}"/>
              </a:ext>
            </a:extLst>
          </p:cNvPr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/>
            <a:r>
              <a:rPr lang="en-US" altLang="en-US" b="1">
                <a:latin typeface="AR DARLING" panose="02000000000000000000" pitchFamily="2" charset="0"/>
              </a:rPr>
              <a:t>Guidance and Student Support</a:t>
            </a:r>
          </a:p>
        </p:txBody>
      </p:sp>
      <p:pic>
        <p:nvPicPr>
          <p:cNvPr id="8196" name="Picture 3" descr="&lt;strong&gt;Cork&lt;/strong&gt; ETSS joins four other &lt;strong&gt;Educate&lt;/strong&gt; &lt;strong&gt;Together&lt;/strong&gt; second-level schools ...">
            <a:extLst>
              <a:ext uri="{FF2B5EF4-FFF2-40B4-BE49-F238E27FC236}">
                <a16:creationId xmlns:a16="http://schemas.microsoft.com/office/drawing/2014/main" id="{622107B2-656D-4010-972F-0346D116C7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688" y="179388"/>
            <a:ext cx="571500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Home &gt; &lt;strong&gt;Student&lt;/strong&gt; &lt;strong&gt;Services&lt;/strong&gt; &gt; &lt;strong&gt;Support&lt;/strong&gt; &lt;strong&gt;Services&lt;/strong&gt; for &lt;strong&gt;Students&lt;/strong&gt; with Special ...">
            <a:extLst>
              <a:ext uri="{FF2B5EF4-FFF2-40B4-BE49-F238E27FC236}">
                <a16:creationId xmlns:a16="http://schemas.microsoft.com/office/drawing/2014/main" id="{AEE2C7DA-14D8-4A18-8629-8DEBFD8497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425" y="34925"/>
            <a:ext cx="4762500" cy="682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9025865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62A575C-98B0-40CE-9A69-CBCD804CC87C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31391" lvl="1" indent="-304751" defTabSz="1218986" eaLnBrk="1" fontAlgn="auto">
              <a:spcBef>
                <a:spcPts val="1065"/>
              </a:spcBef>
              <a:spcAft>
                <a:spcPts val="0"/>
              </a:spcAft>
              <a:buFont typeface="Century Gothic" pitchFamily="34"/>
              <a:buChar char="–"/>
              <a:defRPr/>
            </a:pPr>
            <a:endParaRPr lang="en-US" sz="3600" b="1" dirty="0">
              <a:latin typeface="AR DARLING" pitchFamily="2"/>
            </a:endParaRPr>
          </a:p>
          <a:p>
            <a:pPr marL="87313" lvl="1" indent="0" defTabSz="1218986" eaLnBrk="1" fontAlgn="auto">
              <a:spcBef>
                <a:spcPts val="1065"/>
              </a:spcBef>
              <a:spcAft>
                <a:spcPts val="0"/>
              </a:spcAft>
              <a:buFont typeface="Century Gothic" pitchFamily="34"/>
              <a:buChar char="–"/>
              <a:defRPr/>
            </a:pPr>
            <a:r>
              <a:rPr lang="en-US" sz="3600" b="1" dirty="0">
                <a:latin typeface="+mn-lt"/>
              </a:rPr>
              <a:t>To help you to understand the role of SST</a:t>
            </a:r>
          </a:p>
          <a:p>
            <a:pPr marL="87313" lvl="1" indent="0" defTabSz="1218986" eaLnBrk="1" fontAlgn="auto">
              <a:spcBef>
                <a:spcPts val="1065"/>
              </a:spcBef>
              <a:spcAft>
                <a:spcPts val="0"/>
              </a:spcAft>
              <a:buFont typeface="Century Gothic" pitchFamily="34"/>
              <a:buChar char="–"/>
              <a:defRPr/>
            </a:pPr>
            <a:r>
              <a:rPr lang="en-US" sz="3600" b="1" dirty="0">
                <a:latin typeface="+mn-lt"/>
              </a:rPr>
              <a:t>To show you how we work with students (Ethical Ed) </a:t>
            </a:r>
          </a:p>
          <a:p>
            <a:pPr marL="87313" lvl="1" indent="0" defTabSz="1218986" eaLnBrk="1" fontAlgn="auto">
              <a:spcBef>
                <a:spcPts val="1065"/>
              </a:spcBef>
              <a:spcAft>
                <a:spcPts val="0"/>
              </a:spcAft>
              <a:buFont typeface="Century Gothic" pitchFamily="34"/>
              <a:buChar char="–"/>
              <a:defRPr/>
            </a:pPr>
            <a:r>
              <a:rPr lang="en-US" sz="3600" b="1" dirty="0">
                <a:latin typeface="+mn-lt"/>
              </a:rPr>
              <a:t>To explain how ‘Restorative Practice’ works</a:t>
            </a:r>
          </a:p>
          <a:p>
            <a:pPr marL="87313" lvl="1" indent="0" defTabSz="1218986" eaLnBrk="1" fontAlgn="auto">
              <a:spcBef>
                <a:spcPts val="1065"/>
              </a:spcBef>
              <a:spcAft>
                <a:spcPts val="0"/>
              </a:spcAft>
              <a:buFont typeface="Century Gothic" pitchFamily="34"/>
              <a:buChar char="–"/>
              <a:defRPr/>
            </a:pPr>
            <a:r>
              <a:rPr lang="en-US" sz="3600" b="1" dirty="0">
                <a:latin typeface="+mn-lt"/>
              </a:rPr>
              <a:t>To share information about the new Wellbeing </a:t>
            </a:r>
            <a:r>
              <a:rPr lang="en-US" sz="3600" b="1" dirty="0" err="1">
                <a:latin typeface="+mn-lt"/>
              </a:rPr>
              <a:t>Programme</a:t>
            </a:r>
            <a:r>
              <a:rPr lang="en-US" sz="3600" b="1" dirty="0">
                <a:latin typeface="+mn-lt"/>
              </a:rPr>
              <a:t> for the new Junior Cycle</a:t>
            </a:r>
          </a:p>
          <a:p>
            <a:pPr marL="304751" indent="-304751" defTabSz="1218986" eaLnBrk="1" fontAlgn="auto">
              <a:spcBef>
                <a:spcPts val="1865"/>
              </a:spcBef>
              <a:spcAft>
                <a:spcPts val="0"/>
              </a:spcAft>
              <a:buFont typeface="Arial" pitchFamily="34"/>
              <a:buChar char="•"/>
              <a:defRPr/>
            </a:pPr>
            <a:endParaRPr dirty="0"/>
          </a:p>
        </p:txBody>
      </p:sp>
      <p:sp>
        <p:nvSpPr>
          <p:cNvPr id="12291" name="Title 2">
            <a:extLst>
              <a:ext uri="{FF2B5EF4-FFF2-40B4-BE49-F238E27FC236}">
                <a16:creationId xmlns:a16="http://schemas.microsoft.com/office/drawing/2014/main" id="{A9A16BD5-A258-4D1D-9863-653F96A89D1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altLang="en-US">
                <a:latin typeface="AR DARLING" panose="02000000000000000000" pitchFamily="2" charset="0"/>
              </a:rPr>
              <a:t>Aims for this session</a:t>
            </a:r>
          </a:p>
        </p:txBody>
      </p:sp>
      <p:pic>
        <p:nvPicPr>
          <p:cNvPr id="12292" name="Picture 2" descr="Image result for dont fall asleep meme">
            <a:extLst>
              <a:ext uri="{FF2B5EF4-FFF2-40B4-BE49-F238E27FC236}">
                <a16:creationId xmlns:a16="http://schemas.microsoft.com/office/drawing/2014/main" id="{8DF78EBC-EC7C-4817-ABBB-F7AF5575A8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188913"/>
            <a:ext cx="3160713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228827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>
            <a:extLst>
              <a:ext uri="{FF2B5EF4-FFF2-40B4-BE49-F238E27FC236}">
                <a16:creationId xmlns:a16="http://schemas.microsoft.com/office/drawing/2014/main" id="{F9E9C899-1AE5-417A-A50E-47A2E748E6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075" y="188913"/>
            <a:ext cx="9145588" cy="649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IE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IE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Counselling and SST at CETSS</a:t>
            </a:r>
          </a:p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E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Being available to </a:t>
            </a:r>
            <a:r>
              <a:rPr kumimoji="0" lang="en-IE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meet students </a:t>
            </a:r>
            <a:r>
              <a:rPr kumimoji="0" lang="en-IE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individually and in groups to allow them to discuss issues which might impinge on their ability to learn/participate in school life</a:t>
            </a:r>
          </a:p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IE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IE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Devising appropriate </a:t>
            </a:r>
            <a:r>
              <a:rPr kumimoji="0" lang="en-IE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student support strategies and interventions </a:t>
            </a:r>
            <a:r>
              <a:rPr kumimoji="0" lang="en-IE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for students with SEN, EAL or counselling needs. </a:t>
            </a:r>
          </a:p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IE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IE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Promoting wellbeing </a:t>
            </a:r>
            <a:r>
              <a:rPr kumimoji="0" lang="en-IE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 the school by organising initiatives such as talks, workshops and programmes e.g. wellbeing week, anti-bullying, LGBTQ awareness etc</a:t>
            </a:r>
          </a:p>
          <a:p>
            <a:pPr marL="0" marR="0" lvl="0" indent="0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E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675952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1_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3.xml><?xml version="1.0" encoding="utf-8"?>
<a:theme xmlns:a="http://schemas.openxmlformats.org/drawingml/2006/main" name="2_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4.xml><?xml version="1.0" encoding="utf-8"?>
<a:theme xmlns:a="http://schemas.openxmlformats.org/drawingml/2006/main" name="Class open house pre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4128</TotalTime>
  <Words>725</Words>
  <Application>Microsoft Office PowerPoint</Application>
  <PresentationFormat>Custom</PresentationFormat>
  <Paragraphs>179</Paragraphs>
  <Slides>29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AR DARLING</vt:lpstr>
      <vt:lpstr>Arial</vt:lpstr>
      <vt:lpstr>Calibri</vt:lpstr>
      <vt:lpstr>Calibri Light</vt:lpstr>
      <vt:lpstr>Century Gothic</vt:lpstr>
      <vt:lpstr>Gill Sans MT</vt:lpstr>
      <vt:lpstr>Gallery</vt:lpstr>
      <vt:lpstr>1_Gallery</vt:lpstr>
      <vt:lpstr>2_Gallery</vt:lpstr>
      <vt:lpstr>Class open house presentation</vt:lpstr>
      <vt:lpstr>CETSS Parents’ Evening April 2018</vt:lpstr>
      <vt:lpstr>Curriculum Reminder</vt:lpstr>
      <vt:lpstr>Subjects Reminder</vt:lpstr>
      <vt:lpstr>Curriculum Innovation</vt:lpstr>
      <vt:lpstr>Innovation- Links with external groups</vt:lpstr>
      <vt:lpstr>Innovation supported by Philanthropy</vt:lpstr>
      <vt:lpstr>Guidance and Student Support</vt:lpstr>
      <vt:lpstr>Aims for this session</vt:lpstr>
      <vt:lpstr>PowerPoint Presentation</vt:lpstr>
      <vt:lpstr>Ethical Education (1st Year)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Wellbeing Indicators for Junior Cycle</vt:lpstr>
      <vt:lpstr>Questions?</vt:lpstr>
      <vt:lpstr>CETSS 21st Century Learning</vt:lpstr>
      <vt:lpstr>Tablets (iPads)</vt:lpstr>
      <vt:lpstr>Schoology introduction</vt:lpstr>
      <vt:lpstr>What it looks like</vt:lpstr>
      <vt:lpstr>PowerPoint Presentation</vt:lpstr>
      <vt:lpstr>Class Tutor</vt:lpstr>
      <vt:lpstr>Student Support Team</vt:lpstr>
      <vt:lpstr>Bounce Back Programme Tools for Building Resilience</vt:lpstr>
      <vt:lpstr>Accommodation Update: Permanent Site </vt:lpstr>
      <vt:lpstr>Accommodation update- Temporary site</vt:lpstr>
      <vt:lpstr>Transport Planning</vt:lpstr>
      <vt:lpstr>Timeline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CETSS Parents’ Evening April 2018</dc:title>
  <dc:creator/>
  <cp:lastModifiedBy>C O'Connor</cp:lastModifiedBy>
  <cp:revision>22</cp:revision>
  <dcterms:created xsi:type="dcterms:W3CDTF">2017-02-02T23:30:47Z</dcterms:created>
  <dcterms:modified xsi:type="dcterms:W3CDTF">2018-05-03T13:22:18Z</dcterms:modified>
</cp:coreProperties>
</file>