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256" r:id="rId3"/>
    <p:sldId id="257" r:id="rId4"/>
    <p:sldId id="271" r:id="rId5"/>
    <p:sldId id="265" r:id="rId6"/>
    <p:sldId id="269" r:id="rId7"/>
    <p:sldId id="270" r:id="rId8"/>
    <p:sldId id="272" r:id="rId9"/>
    <p:sldId id="275" r:id="rId10"/>
    <p:sldId id="274" r:id="rId11"/>
    <p:sldId id="292" r:id="rId12"/>
    <p:sldId id="277" r:id="rId13"/>
    <p:sldId id="278" r:id="rId14"/>
    <p:sldId id="279" r:id="rId15"/>
    <p:sldId id="280" r:id="rId16"/>
    <p:sldId id="281" r:id="rId17"/>
    <p:sldId id="282" r:id="rId18"/>
    <p:sldId id="283" r:id="rId19"/>
    <p:sldId id="284" r:id="rId20"/>
    <p:sldId id="285" r:id="rId21"/>
    <p:sldId id="286" r:id="rId22"/>
    <p:sldId id="287" r:id="rId23"/>
    <p:sldId id="289" r:id="rId24"/>
    <p:sldId id="259" r:id="rId25"/>
    <p:sldId id="260" r:id="rId26"/>
    <p:sldId id="261" r:id="rId27"/>
    <p:sldId id="268" r:id="rId28"/>
    <p:sldId id="262" r:id="rId29"/>
    <p:sldId id="266" r:id="rId30"/>
    <p:sldId id="267" r:id="rId31"/>
    <p:sldId id="276" r:id="rId32"/>
    <p:sldId id="293" r:id="rId33"/>
    <p:sldId id="294" r:id="rId34"/>
    <p:sldId id="2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26" autoAdjust="0"/>
  </p:normalViewPr>
  <p:slideViewPr>
    <p:cSldViewPr>
      <p:cViewPr varScale="1">
        <p:scale>
          <a:sx n="56" d="100"/>
          <a:sy n="56" d="100"/>
        </p:scale>
        <p:origin x="10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EC451-A484-4BB2-9337-44F48027D851}" type="datetimeFigureOut">
              <a:rPr lang="en-IE" smtClean="0"/>
              <a:t>14/02/2017</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FA48B-D8F8-4E5F-8C82-983CA7B7124B}" type="slidenum">
              <a:rPr lang="en-IE" smtClean="0"/>
              <a:t>‹#›</a:t>
            </a:fld>
            <a:endParaRPr lang="en-IE"/>
          </a:p>
        </p:txBody>
      </p:sp>
    </p:spTree>
    <p:extLst>
      <p:ext uri="{BB962C8B-B14F-4D97-AF65-F5344CB8AC3E}">
        <p14:creationId xmlns:p14="http://schemas.microsoft.com/office/powerpoint/2010/main" val="102451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10FA48B-D8F8-4E5F-8C82-983CA7B7124B}" type="slidenum">
              <a:rPr lang="en-IE" smtClean="0"/>
              <a:t>3</a:t>
            </a:fld>
            <a:endParaRPr lang="en-IE" dirty="0"/>
          </a:p>
        </p:txBody>
      </p:sp>
    </p:spTree>
    <p:extLst>
      <p:ext uri="{BB962C8B-B14F-4D97-AF65-F5344CB8AC3E}">
        <p14:creationId xmlns:p14="http://schemas.microsoft.com/office/powerpoint/2010/main" val="132825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10FA48B-D8F8-4E5F-8C82-983CA7B7124B}" type="slidenum">
              <a:rPr lang="en-IE" smtClean="0"/>
              <a:t>7</a:t>
            </a:fld>
            <a:endParaRPr lang="en-IE" dirty="0"/>
          </a:p>
        </p:txBody>
      </p:sp>
    </p:spTree>
    <p:extLst>
      <p:ext uri="{BB962C8B-B14F-4D97-AF65-F5344CB8AC3E}">
        <p14:creationId xmlns:p14="http://schemas.microsoft.com/office/powerpoint/2010/main" val="18768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https://www.educatetogether.ie/sites/default/files/blueprint-final.pdf</a:t>
            </a:r>
          </a:p>
        </p:txBody>
      </p:sp>
      <p:sp>
        <p:nvSpPr>
          <p:cNvPr id="4" name="Slide Number Placeholder 3"/>
          <p:cNvSpPr>
            <a:spLocks noGrp="1"/>
          </p:cNvSpPr>
          <p:nvPr>
            <p:ph type="sldNum" sz="quarter" idx="10"/>
          </p:nvPr>
        </p:nvSpPr>
        <p:spPr/>
        <p:txBody>
          <a:bodyPr/>
          <a:lstStyle/>
          <a:p>
            <a:fld id="{010FA48B-D8F8-4E5F-8C82-983CA7B7124B}" type="slidenum">
              <a:rPr lang="en-IE" smtClean="0"/>
              <a:t>24</a:t>
            </a:fld>
            <a:endParaRPr lang="en-IE"/>
          </a:p>
        </p:txBody>
      </p:sp>
    </p:spTree>
    <p:extLst>
      <p:ext uri="{BB962C8B-B14F-4D97-AF65-F5344CB8AC3E}">
        <p14:creationId xmlns:p14="http://schemas.microsoft.com/office/powerpoint/2010/main" val="224164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https://www.educatetogether.ie/sites/default/files/blueprint-final.pdf</a:t>
            </a:r>
          </a:p>
        </p:txBody>
      </p:sp>
      <p:sp>
        <p:nvSpPr>
          <p:cNvPr id="4" name="Slide Number Placeholder 3"/>
          <p:cNvSpPr>
            <a:spLocks noGrp="1"/>
          </p:cNvSpPr>
          <p:nvPr>
            <p:ph type="sldNum" sz="quarter" idx="10"/>
          </p:nvPr>
        </p:nvSpPr>
        <p:spPr/>
        <p:txBody>
          <a:bodyPr/>
          <a:lstStyle/>
          <a:p>
            <a:fld id="{010FA48B-D8F8-4E5F-8C82-983CA7B7124B}" type="slidenum">
              <a:rPr lang="en-IE" smtClean="0"/>
              <a:t>25</a:t>
            </a:fld>
            <a:endParaRPr lang="en-IE"/>
          </a:p>
        </p:txBody>
      </p:sp>
    </p:spTree>
    <p:extLst>
      <p:ext uri="{BB962C8B-B14F-4D97-AF65-F5344CB8AC3E}">
        <p14:creationId xmlns:p14="http://schemas.microsoft.com/office/powerpoint/2010/main" val="302487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http://www.sfi.ie/assets/media/files/downloads/Funding/Funding%20Calls/Discover%20Programme/2017/Science%20Foundation%20Ireland%20Science%20Week%20Call%202017.pdf</a:t>
            </a:r>
          </a:p>
        </p:txBody>
      </p:sp>
      <p:sp>
        <p:nvSpPr>
          <p:cNvPr id="4" name="Slide Number Placeholder 3"/>
          <p:cNvSpPr>
            <a:spLocks noGrp="1"/>
          </p:cNvSpPr>
          <p:nvPr>
            <p:ph type="sldNum" sz="quarter" idx="10"/>
          </p:nvPr>
        </p:nvSpPr>
        <p:spPr/>
        <p:txBody>
          <a:bodyPr/>
          <a:lstStyle/>
          <a:p>
            <a:fld id="{010FA48B-D8F8-4E5F-8C82-983CA7B7124B}" type="slidenum">
              <a:rPr lang="en-IE" smtClean="0"/>
              <a:t>26</a:t>
            </a:fld>
            <a:endParaRPr lang="en-IE"/>
          </a:p>
        </p:txBody>
      </p:sp>
    </p:spTree>
    <p:extLst>
      <p:ext uri="{BB962C8B-B14F-4D97-AF65-F5344CB8AC3E}">
        <p14:creationId xmlns:p14="http://schemas.microsoft.com/office/powerpoint/2010/main" val="95566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http://www.sfi.ie/assets/media/files/downloads/Funding/Funding%20Calls/Discover%20Programme/2017/Science%20Foundation%20Ireland%20Science%20Week%20Call%202017.pdf</a:t>
            </a:r>
          </a:p>
        </p:txBody>
      </p:sp>
      <p:sp>
        <p:nvSpPr>
          <p:cNvPr id="4" name="Slide Number Placeholder 3"/>
          <p:cNvSpPr>
            <a:spLocks noGrp="1"/>
          </p:cNvSpPr>
          <p:nvPr>
            <p:ph type="sldNum" sz="quarter" idx="10"/>
          </p:nvPr>
        </p:nvSpPr>
        <p:spPr/>
        <p:txBody>
          <a:bodyPr/>
          <a:lstStyle/>
          <a:p>
            <a:fld id="{010FA48B-D8F8-4E5F-8C82-983CA7B7124B}" type="slidenum">
              <a:rPr lang="en-IE" smtClean="0"/>
              <a:t>27</a:t>
            </a:fld>
            <a:endParaRPr lang="en-IE"/>
          </a:p>
        </p:txBody>
      </p:sp>
    </p:spTree>
    <p:extLst>
      <p:ext uri="{BB962C8B-B14F-4D97-AF65-F5344CB8AC3E}">
        <p14:creationId xmlns:p14="http://schemas.microsoft.com/office/powerpoint/2010/main" val="337681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10FA48B-D8F8-4E5F-8C82-983CA7B7124B}" type="slidenum">
              <a:rPr lang="en-IE" smtClean="0"/>
              <a:t>33</a:t>
            </a:fld>
            <a:endParaRPr lang="en-IE"/>
          </a:p>
        </p:txBody>
      </p:sp>
    </p:spTree>
    <p:extLst>
      <p:ext uri="{BB962C8B-B14F-4D97-AF65-F5344CB8AC3E}">
        <p14:creationId xmlns:p14="http://schemas.microsoft.com/office/powerpoint/2010/main" val="37891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1"/>
            <a:ext cx="8534400" cy="1219200"/>
          </a:xfrm>
        </p:spPr>
        <p:txBody>
          <a:bodyPr>
            <a:noAutofit/>
          </a:bodyPr>
          <a:lstStyle/>
          <a:p>
            <a:r>
              <a:rPr lang="en-IE" sz="3600" dirty="0">
                <a:latin typeface="Arial" panose="020B0604020202020204" pitchFamily="34" charset="0"/>
                <a:cs typeface="Arial" panose="020B0604020202020204" pitchFamily="34" charset="0"/>
              </a:rPr>
              <a:t>How can we develop democratic policy and decision making at CETSS?</a:t>
            </a:r>
          </a:p>
        </p:txBody>
      </p:sp>
      <p:sp>
        <p:nvSpPr>
          <p:cNvPr id="3" name="Subtitle 2"/>
          <p:cNvSpPr>
            <a:spLocks noGrp="1"/>
          </p:cNvSpPr>
          <p:nvPr>
            <p:ph type="subTitle" idx="1"/>
          </p:nvPr>
        </p:nvSpPr>
        <p:spPr>
          <a:xfrm>
            <a:off x="304800" y="2212975"/>
            <a:ext cx="5334000" cy="4143709"/>
          </a:xfrm>
          <a:solidFill>
            <a:srgbClr val="FFFFCC"/>
          </a:solidFill>
        </p:spPr>
        <p:txBody>
          <a:bodyPr>
            <a:normAutofit fontScale="70000" lnSpcReduction="20000"/>
          </a:bodyPr>
          <a:lstStyle/>
          <a:p>
            <a:pPr marL="514350" indent="-514350" algn="l">
              <a:lnSpc>
                <a:spcPct val="120000"/>
              </a:lnSpc>
              <a:buFont typeface="+mj-lt"/>
              <a:buAutoNum type="arabicPeriod"/>
            </a:pPr>
            <a:r>
              <a:rPr lang="en-US" dirty="0">
                <a:latin typeface="Arial" panose="020B0604020202020204" pitchFamily="34" charset="0"/>
                <a:cs typeface="Arial" panose="020B0604020202020204" pitchFamily="34" charset="0"/>
              </a:rPr>
              <a:t>How policies could be agreed democratically in our school</a:t>
            </a:r>
          </a:p>
          <a:p>
            <a:pPr marL="514350" indent="-514350" algn="l">
              <a:lnSpc>
                <a:spcPct val="120000"/>
              </a:lnSpc>
              <a:buFont typeface="+mj-lt"/>
              <a:buAutoNum type="arabicPeriod"/>
            </a:pPr>
            <a:endParaRPr lang="en-US" dirty="0">
              <a:latin typeface="Arial" panose="020B0604020202020204" pitchFamily="34" charset="0"/>
              <a:cs typeface="Arial" panose="020B0604020202020204" pitchFamily="34" charset="0"/>
            </a:endParaRPr>
          </a:p>
          <a:p>
            <a:pPr marL="514350" indent="-514350" algn="l">
              <a:lnSpc>
                <a:spcPct val="120000"/>
              </a:lnSpc>
              <a:buFont typeface="+mj-lt"/>
              <a:buAutoNum type="arabicPeriod"/>
            </a:pPr>
            <a:r>
              <a:rPr lang="en-US" dirty="0">
                <a:latin typeface="Arial" panose="020B0604020202020204" pitchFamily="34" charset="0"/>
                <a:cs typeface="Arial" panose="020B0604020202020204" pitchFamily="34" charset="0"/>
              </a:rPr>
              <a:t>Overview of a draft Democracy Policy under development – feedback welcome</a:t>
            </a:r>
          </a:p>
          <a:p>
            <a:pPr marL="514350" indent="-514350" algn="l">
              <a:lnSpc>
                <a:spcPct val="120000"/>
              </a:lnSpc>
              <a:buFont typeface="+mj-lt"/>
              <a:buAutoNum type="arabicPeriod"/>
            </a:pPr>
            <a:endParaRPr lang="en-US" dirty="0">
              <a:latin typeface="Arial" panose="020B0604020202020204" pitchFamily="34" charset="0"/>
              <a:cs typeface="Arial" panose="020B0604020202020204" pitchFamily="34" charset="0"/>
            </a:endParaRPr>
          </a:p>
          <a:p>
            <a:pPr marL="514350" indent="-514350" algn="l">
              <a:lnSpc>
                <a:spcPct val="120000"/>
              </a:lnSpc>
              <a:buFont typeface="+mj-lt"/>
              <a:buAutoNum type="arabicPeriod"/>
            </a:pPr>
            <a:r>
              <a:rPr lang="en-US" dirty="0">
                <a:latin typeface="Arial" panose="020B0604020202020204" pitchFamily="34" charset="0"/>
                <a:cs typeface="Arial" panose="020B0604020202020204" pitchFamily="34" charset="0"/>
              </a:rPr>
              <a:t>Parental involvement more broadly (ideas from teachers and management about current opportunities for collaboration)</a:t>
            </a:r>
            <a:endParaRPr lang="en-I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019800" y="2212975"/>
            <a:ext cx="2590800" cy="1943100"/>
          </a:xfrm>
          <a:prstGeom prst="rect">
            <a:avLst/>
          </a:prstGeom>
        </p:spPr>
      </p:pic>
      <p:pic>
        <p:nvPicPr>
          <p:cNvPr id="5" name="Picture 4"/>
          <p:cNvPicPr>
            <a:picLocks noChangeAspect="1"/>
          </p:cNvPicPr>
          <p:nvPr/>
        </p:nvPicPr>
        <p:blipFill>
          <a:blip r:embed="rId3"/>
          <a:stretch>
            <a:fillRect/>
          </a:stretch>
        </p:blipFill>
        <p:spPr>
          <a:xfrm>
            <a:off x="6019800" y="4413584"/>
            <a:ext cx="2590800" cy="1943100"/>
          </a:xfrm>
          <a:prstGeom prst="rect">
            <a:avLst/>
          </a:prstGeom>
        </p:spPr>
      </p:pic>
    </p:spTree>
    <p:extLst>
      <p:ext uri="{BB962C8B-B14F-4D97-AF65-F5344CB8AC3E}">
        <p14:creationId xmlns:p14="http://schemas.microsoft.com/office/powerpoint/2010/main" val="33098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3846096"/>
            <a:ext cx="8229600" cy="733926"/>
          </a:xfrm>
          <a:solidFill>
            <a:schemeClr val="accent5">
              <a:lumMod val="20000"/>
              <a:lumOff val="80000"/>
            </a:schemeClr>
          </a:solidFill>
        </p:spPr>
        <p:txBody>
          <a:bodyPr>
            <a:noAutofit/>
          </a:bodyPr>
          <a:lstStyle/>
          <a:p>
            <a:pPr algn="l"/>
            <a:r>
              <a:rPr lang="en-US" sz="2000" dirty="0"/>
              <a:t>Policy drafts that are currently being developed by staff and are at an advanced stage (soon to be passed on to Teacher, Student and Parent bodies)</a:t>
            </a:r>
            <a:endParaRPr lang="en-IE" sz="2000" dirty="0"/>
          </a:p>
        </p:txBody>
      </p:sp>
      <p:sp>
        <p:nvSpPr>
          <p:cNvPr id="3" name="Content Placeholder 2"/>
          <p:cNvSpPr>
            <a:spLocks noGrp="1"/>
          </p:cNvSpPr>
          <p:nvPr>
            <p:ph idx="1"/>
          </p:nvPr>
        </p:nvSpPr>
        <p:spPr>
          <a:xfrm>
            <a:off x="469231" y="4620128"/>
            <a:ext cx="4102769" cy="914400"/>
          </a:xfrm>
        </p:spPr>
        <p:txBody>
          <a:bodyPr>
            <a:normAutofit fontScale="55000" lnSpcReduction="20000"/>
          </a:bodyPr>
          <a:lstStyle/>
          <a:p>
            <a:r>
              <a:rPr lang="en-US" sz="2400" dirty="0"/>
              <a:t>Health and Safety Policy (draft nearing completion)</a:t>
            </a:r>
          </a:p>
          <a:p>
            <a:r>
              <a:rPr lang="en-US" sz="2400" dirty="0"/>
              <a:t>Code of </a:t>
            </a:r>
            <a:r>
              <a:rPr lang="en-US" sz="2400" dirty="0" err="1"/>
              <a:t>Behaviour</a:t>
            </a:r>
            <a:r>
              <a:rPr lang="en-US" sz="2400" dirty="0"/>
              <a:t> (draft nearing completion)</a:t>
            </a:r>
          </a:p>
          <a:p>
            <a:r>
              <a:rPr lang="en-US" sz="2400" dirty="0"/>
              <a:t>Homework Policy (draft nearing completion)</a:t>
            </a:r>
          </a:p>
          <a:p>
            <a:r>
              <a:rPr lang="en-US" sz="2400" dirty="0"/>
              <a:t>Democracy policy (under development)</a:t>
            </a:r>
          </a:p>
        </p:txBody>
      </p:sp>
      <p:sp>
        <p:nvSpPr>
          <p:cNvPr id="4" name="Title 1"/>
          <p:cNvSpPr txBox="1">
            <a:spLocks/>
          </p:cNvSpPr>
          <p:nvPr/>
        </p:nvSpPr>
        <p:spPr>
          <a:xfrm>
            <a:off x="525379" y="2093495"/>
            <a:ext cx="8229600" cy="762000"/>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Policy drafts that have been agreed by the Teaching Staff and now need ratification by Student and Parent bodies</a:t>
            </a:r>
            <a:endParaRPr lang="en-IE" sz="2000" dirty="0"/>
          </a:p>
        </p:txBody>
      </p:sp>
      <p:sp>
        <p:nvSpPr>
          <p:cNvPr id="5" name="Content Placeholder 2"/>
          <p:cNvSpPr txBox="1">
            <a:spLocks/>
          </p:cNvSpPr>
          <p:nvPr/>
        </p:nvSpPr>
        <p:spPr>
          <a:xfrm>
            <a:off x="497305" y="2891590"/>
            <a:ext cx="8229600" cy="95450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Anti-Bullying Policy</a:t>
            </a:r>
          </a:p>
          <a:p>
            <a:r>
              <a:rPr lang="en-US" sz="2400" dirty="0"/>
              <a:t>School Trips Policy</a:t>
            </a:r>
          </a:p>
          <a:p>
            <a:r>
              <a:rPr lang="en-US" sz="2400" dirty="0"/>
              <a:t>Critical Incident Policy</a:t>
            </a:r>
          </a:p>
          <a:p>
            <a:r>
              <a:rPr lang="en-US" sz="2400" dirty="0"/>
              <a:t>Assessment Policy (ready to send)</a:t>
            </a:r>
          </a:p>
        </p:txBody>
      </p:sp>
      <p:sp>
        <p:nvSpPr>
          <p:cNvPr id="6" name="Title 1"/>
          <p:cNvSpPr txBox="1">
            <a:spLocks/>
          </p:cNvSpPr>
          <p:nvPr/>
        </p:nvSpPr>
        <p:spPr>
          <a:xfrm>
            <a:off x="533400" y="838200"/>
            <a:ext cx="8229600" cy="521369"/>
          </a:xfrm>
          <a:prstGeom prst="rect">
            <a:avLst/>
          </a:prstGeom>
          <a:solidFill>
            <a:srgbClr val="FFFFCC"/>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Policy drafts currently with teaching staff for discussion</a:t>
            </a:r>
            <a:endParaRPr lang="en-IE" sz="2000" dirty="0"/>
          </a:p>
        </p:txBody>
      </p:sp>
      <p:sp>
        <p:nvSpPr>
          <p:cNvPr id="7" name="Content Placeholder 2"/>
          <p:cNvSpPr txBox="1">
            <a:spLocks/>
          </p:cNvSpPr>
          <p:nvPr/>
        </p:nvSpPr>
        <p:spPr>
          <a:xfrm>
            <a:off x="533400" y="1536031"/>
            <a:ext cx="8229600" cy="52136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Dignity in the Workplace</a:t>
            </a:r>
          </a:p>
          <a:p>
            <a:r>
              <a:rPr lang="en-US" sz="2400" dirty="0"/>
              <a:t>Sexual Harassment Policy</a:t>
            </a:r>
          </a:p>
          <a:p>
            <a:endParaRPr lang="en-US" sz="2400" dirty="0"/>
          </a:p>
        </p:txBody>
      </p:sp>
      <p:sp>
        <p:nvSpPr>
          <p:cNvPr id="9" name="Title 1"/>
          <p:cNvSpPr txBox="1">
            <a:spLocks/>
          </p:cNvSpPr>
          <p:nvPr/>
        </p:nvSpPr>
        <p:spPr>
          <a:xfrm>
            <a:off x="465221" y="5574634"/>
            <a:ext cx="8229600" cy="445166"/>
          </a:xfrm>
          <a:prstGeom prst="rect">
            <a:avLst/>
          </a:prstGeom>
          <a:solidFill>
            <a:schemeClr val="accent5">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Policy drafts that are currently being developed students</a:t>
            </a:r>
            <a:endParaRPr lang="en-IE" sz="2000" dirty="0"/>
          </a:p>
        </p:txBody>
      </p:sp>
      <p:sp>
        <p:nvSpPr>
          <p:cNvPr id="10" name="Content Placeholder 2"/>
          <p:cNvSpPr txBox="1">
            <a:spLocks/>
          </p:cNvSpPr>
          <p:nvPr/>
        </p:nvSpPr>
        <p:spPr>
          <a:xfrm>
            <a:off x="461210" y="6144130"/>
            <a:ext cx="8229600" cy="4852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Dress Code</a:t>
            </a:r>
          </a:p>
        </p:txBody>
      </p:sp>
      <p:sp>
        <p:nvSpPr>
          <p:cNvPr id="11" name="TextBox 10"/>
          <p:cNvSpPr txBox="1"/>
          <p:nvPr/>
        </p:nvSpPr>
        <p:spPr>
          <a:xfrm>
            <a:off x="469231" y="123400"/>
            <a:ext cx="8293769" cy="523220"/>
          </a:xfrm>
          <a:prstGeom prst="rect">
            <a:avLst/>
          </a:prstGeom>
          <a:noFill/>
        </p:spPr>
        <p:txBody>
          <a:bodyPr wrap="square" rtlCol="0">
            <a:spAutoFit/>
          </a:bodyPr>
          <a:lstStyle/>
          <a:p>
            <a:r>
              <a:rPr lang="en-US" sz="2800" dirty="0"/>
              <a:t>What stage are key policies at right now? </a:t>
            </a:r>
            <a:endParaRPr lang="en-IE" sz="2800" dirty="0">
              <a:solidFill>
                <a:srgbClr val="FF0000"/>
              </a:solidFill>
            </a:endParaRPr>
          </a:p>
        </p:txBody>
      </p:sp>
    </p:spTree>
    <p:extLst>
      <p:ext uri="{BB962C8B-B14F-4D97-AF65-F5344CB8AC3E}">
        <p14:creationId xmlns:p14="http://schemas.microsoft.com/office/powerpoint/2010/main" val="408901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r>
              <a:rPr lang="en-US" sz="4000" dirty="0"/>
              <a:t>Examples of policies that have been adopted by the Board of the Management</a:t>
            </a:r>
            <a:br>
              <a:rPr lang="en-US" dirty="0"/>
            </a:br>
            <a:endParaRPr lang="en-IE" dirty="0"/>
          </a:p>
        </p:txBody>
      </p:sp>
      <p:sp>
        <p:nvSpPr>
          <p:cNvPr id="3" name="Content Placeholder 2"/>
          <p:cNvSpPr>
            <a:spLocks noGrp="1"/>
          </p:cNvSpPr>
          <p:nvPr>
            <p:ph idx="1"/>
          </p:nvPr>
        </p:nvSpPr>
        <p:spPr>
          <a:xfrm>
            <a:off x="457200" y="1752600"/>
            <a:ext cx="8229600" cy="4525963"/>
          </a:xfrm>
        </p:spPr>
        <p:txBody>
          <a:bodyPr>
            <a:normAutofit fontScale="62500" lnSpcReduction="20000"/>
          </a:bodyPr>
          <a:lstStyle/>
          <a:p>
            <a:pPr>
              <a:buFontTx/>
              <a:buChar char="-"/>
            </a:pPr>
            <a:r>
              <a:rPr lang="en-US" dirty="0"/>
              <a:t>Admissions</a:t>
            </a:r>
          </a:p>
          <a:p>
            <a:pPr>
              <a:buFontTx/>
              <a:buChar char="-"/>
            </a:pPr>
            <a:r>
              <a:rPr lang="en-US" dirty="0"/>
              <a:t>Child protection</a:t>
            </a:r>
          </a:p>
          <a:p>
            <a:pPr>
              <a:buFontTx/>
              <a:buChar char="-"/>
            </a:pPr>
            <a:r>
              <a:rPr lang="en-US" dirty="0"/>
              <a:t>Dress Code</a:t>
            </a:r>
          </a:p>
          <a:p>
            <a:pPr>
              <a:buFontTx/>
              <a:buChar char="-"/>
            </a:pPr>
            <a:r>
              <a:rPr lang="en-US" dirty="0"/>
              <a:t>School Attendance</a:t>
            </a:r>
          </a:p>
          <a:p>
            <a:pPr>
              <a:buFontTx/>
              <a:buChar char="-"/>
            </a:pPr>
            <a:r>
              <a:rPr lang="en-US" dirty="0"/>
              <a:t>ICT Acceptable Use</a:t>
            </a:r>
          </a:p>
          <a:p>
            <a:pPr>
              <a:buFontTx/>
              <a:buChar char="-"/>
            </a:pPr>
            <a:r>
              <a:rPr lang="en-US" dirty="0"/>
              <a:t>SEN</a:t>
            </a:r>
          </a:p>
          <a:p>
            <a:pPr>
              <a:buFontTx/>
              <a:buChar char="-"/>
            </a:pPr>
            <a:r>
              <a:rPr lang="en-US" dirty="0"/>
              <a:t>RSE</a:t>
            </a:r>
          </a:p>
          <a:p>
            <a:pPr>
              <a:buFontTx/>
              <a:buChar char="-"/>
            </a:pPr>
            <a:r>
              <a:rPr lang="en-US" dirty="0"/>
              <a:t>Substance abuse and misuse</a:t>
            </a:r>
          </a:p>
          <a:p>
            <a:pPr>
              <a:buFontTx/>
              <a:buChar char="-"/>
            </a:pPr>
            <a:r>
              <a:rPr lang="en-US" dirty="0"/>
              <a:t>Garda vetting</a:t>
            </a:r>
          </a:p>
          <a:p>
            <a:pPr>
              <a:buFontTx/>
              <a:buChar char="-"/>
            </a:pPr>
            <a:r>
              <a:rPr lang="en-US" dirty="0"/>
              <a:t>Protected disclosure policy</a:t>
            </a:r>
          </a:p>
          <a:p>
            <a:pPr>
              <a:buFontTx/>
              <a:buChar char="-"/>
            </a:pPr>
            <a:r>
              <a:rPr lang="en-US" dirty="0"/>
              <a:t>Staff Grievance</a:t>
            </a:r>
          </a:p>
          <a:p>
            <a:pPr>
              <a:buFontTx/>
              <a:buChar char="-"/>
            </a:pPr>
            <a:r>
              <a:rPr lang="en-US" dirty="0"/>
              <a:t>Grievance and disciplinary procedures for non teaching staff</a:t>
            </a:r>
          </a:p>
          <a:p>
            <a:pPr>
              <a:buFontTx/>
              <a:buChar char="-"/>
            </a:pPr>
            <a:r>
              <a:rPr lang="en-US" dirty="0"/>
              <a:t>Disciplinary procedures for teachers and the principal</a:t>
            </a:r>
          </a:p>
          <a:p>
            <a:pPr>
              <a:buFontTx/>
              <a:buChar char="-"/>
            </a:pPr>
            <a:r>
              <a:rPr lang="en-US" dirty="0"/>
              <a:t>Complaints procedure</a:t>
            </a:r>
          </a:p>
          <a:p>
            <a:endParaRPr lang="en-IE" dirty="0"/>
          </a:p>
        </p:txBody>
      </p:sp>
    </p:spTree>
    <p:extLst>
      <p:ext uri="{BB962C8B-B14F-4D97-AF65-F5344CB8AC3E}">
        <p14:creationId xmlns:p14="http://schemas.microsoft.com/office/powerpoint/2010/main" val="300159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Should all partners have an equal say in all decisions?</a:t>
            </a:r>
            <a:endParaRPr lang="en-IE" dirty="0"/>
          </a:p>
        </p:txBody>
      </p:sp>
      <p:sp>
        <p:nvSpPr>
          <p:cNvPr id="3" name="Content Placeholder 2"/>
          <p:cNvSpPr>
            <a:spLocks noGrp="1"/>
          </p:cNvSpPr>
          <p:nvPr>
            <p:ph idx="1"/>
          </p:nvPr>
        </p:nvSpPr>
        <p:spPr/>
        <p:txBody>
          <a:bodyPr/>
          <a:lstStyle/>
          <a:p>
            <a:r>
              <a:rPr lang="en-US" dirty="0"/>
              <a:t>CETSS Democracy Policy could set out principles to navigate this area.</a:t>
            </a:r>
          </a:p>
          <a:p>
            <a:r>
              <a:rPr lang="en-US" dirty="0"/>
              <a:t>The following slides (13-23) give an impression of principles under consideration for inclusion in the first draft of this policy. These are in draft form only and should not be read as a policy ready for review.</a:t>
            </a:r>
          </a:p>
          <a:p>
            <a:pPr marL="0" indent="0">
              <a:buNone/>
            </a:pPr>
            <a:endParaRPr lang="en-IE" dirty="0"/>
          </a:p>
        </p:txBody>
      </p:sp>
    </p:spTree>
    <p:extLst>
      <p:ext uri="{BB962C8B-B14F-4D97-AF65-F5344CB8AC3E}">
        <p14:creationId xmlns:p14="http://schemas.microsoft.com/office/powerpoint/2010/main" val="178245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IE" dirty="0"/>
          </a:p>
        </p:txBody>
      </p:sp>
      <p:pic>
        <p:nvPicPr>
          <p:cNvPr id="5" name="Picture 4"/>
          <p:cNvPicPr>
            <a:picLocks noChangeAspect="1"/>
          </p:cNvPicPr>
          <p:nvPr/>
        </p:nvPicPr>
        <p:blipFill rotWithShape="1">
          <a:blip r:embed="rId2"/>
          <a:srcRect l="21666" t="23707" r="38334" b="11334"/>
          <a:stretch/>
        </p:blipFill>
        <p:spPr>
          <a:xfrm>
            <a:off x="16042" y="0"/>
            <a:ext cx="7772400" cy="6800850"/>
          </a:xfrm>
          <a:prstGeom prst="rect">
            <a:avLst/>
          </a:prstGeom>
        </p:spPr>
      </p:pic>
      <p:sp>
        <p:nvSpPr>
          <p:cNvPr id="2" name="Title 1"/>
          <p:cNvSpPr>
            <a:spLocks noGrp="1"/>
          </p:cNvSpPr>
          <p:nvPr>
            <p:ph type="title"/>
          </p:nvPr>
        </p:nvSpPr>
        <p:spPr>
          <a:xfrm>
            <a:off x="4572000" y="2257425"/>
            <a:ext cx="4359442" cy="1143000"/>
          </a:xfrm>
          <a:solidFill>
            <a:schemeClr val="bg1"/>
          </a:solidFill>
          <a:ln>
            <a:solidFill>
              <a:schemeClr val="tx1"/>
            </a:solidFill>
          </a:ln>
        </p:spPr>
        <p:txBody>
          <a:bodyPr>
            <a:normAutofit fontScale="90000"/>
          </a:bodyPr>
          <a:lstStyle/>
          <a:p>
            <a:r>
              <a:rPr lang="en-US" dirty="0"/>
              <a:t>Overview of a draft Democracy Policy</a:t>
            </a:r>
            <a:endParaRPr lang="en-IE" dirty="0"/>
          </a:p>
        </p:txBody>
      </p:sp>
      <p:sp>
        <p:nvSpPr>
          <p:cNvPr id="6" name="TextBox 5"/>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75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a:t>
            </a:r>
            <a:endParaRPr lang="en-IE" dirty="0"/>
          </a:p>
        </p:txBody>
      </p:sp>
      <p:sp>
        <p:nvSpPr>
          <p:cNvPr id="3" name="Content Placeholder 2"/>
          <p:cNvSpPr>
            <a:spLocks noGrp="1"/>
          </p:cNvSpPr>
          <p:nvPr>
            <p:ph idx="1"/>
          </p:nvPr>
        </p:nvSpPr>
        <p:spPr>
          <a:xfrm>
            <a:off x="429126" y="1417638"/>
            <a:ext cx="8382000" cy="4953000"/>
          </a:xfrm>
        </p:spPr>
        <p:txBody>
          <a:bodyPr>
            <a:normAutofit fontScale="70000" lnSpcReduction="20000"/>
          </a:bodyPr>
          <a:lstStyle/>
          <a:p>
            <a:pPr marL="0" indent="0">
              <a:lnSpc>
                <a:spcPct val="120000"/>
              </a:lnSpc>
              <a:buNone/>
            </a:pPr>
            <a:r>
              <a:rPr lang="en-IE" sz="3400" dirty="0"/>
              <a:t>Democracy is a cornerstone of CETSS. Many students joining CETSS will have been involved in authentic decision-making within student councils, unions, committees or working groups in their primary schools. CETSS aims to bring student participation democratic processes beyond this basic level of participation to “a more sophisticated level of participation” where “students will share their voice by collaborating in decision-making with teachers and adults to improve educational outcomes.” (Educate Together, 2009). As a community, we embrace this challenge. We commit to developing truly inspirational, empowering democratic structures that will equip all young people in our community with skills for active participation not only in school democracy, but in the creation of a more equal and democratic society.</a:t>
            </a:r>
          </a:p>
          <a:p>
            <a:pPr marL="0" indent="0">
              <a:buNone/>
            </a:pPr>
            <a:endParaRPr lang="en-IE" dirty="0"/>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95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284"/>
            <a:ext cx="8229600" cy="1143000"/>
          </a:xfrm>
        </p:spPr>
        <p:txBody>
          <a:bodyPr>
            <a:normAutofit fontScale="90000"/>
          </a:bodyPr>
          <a:lstStyle/>
          <a:p>
            <a:pPr algn="l"/>
            <a:r>
              <a:rPr lang="en-IE" sz="3600" b="1" dirty="0"/>
              <a:t>Guiding principles </a:t>
            </a:r>
            <a:br>
              <a:rPr lang="en-IE" sz="3600" dirty="0"/>
            </a:br>
            <a:r>
              <a:rPr lang="en-IE" sz="3600" dirty="0"/>
              <a:t>Our democratic processes and their outcomes will be consistent with the values and ethos of the school and guided by the following principles:</a:t>
            </a:r>
            <a:br>
              <a:rPr lang="en-IE" dirty="0"/>
            </a:br>
            <a:endParaRPr lang="en-IE" dirty="0"/>
          </a:p>
        </p:txBody>
      </p:sp>
      <p:sp>
        <p:nvSpPr>
          <p:cNvPr id="4" name="Rectangle 3"/>
          <p:cNvSpPr/>
          <p:nvPr/>
        </p:nvSpPr>
        <p:spPr>
          <a:xfrm>
            <a:off x="457200" y="3276600"/>
            <a:ext cx="6553200" cy="3416320"/>
          </a:xfrm>
          <a:prstGeom prst="rect">
            <a:avLst/>
          </a:prstGeom>
        </p:spPr>
        <p:txBody>
          <a:bodyPr wrap="square">
            <a:spAutoFit/>
          </a:bodyPr>
          <a:lstStyle/>
          <a:p>
            <a:r>
              <a:rPr lang="en-IE" sz="2400" b="1" dirty="0"/>
              <a:t>Decision making at CETSS is;</a:t>
            </a:r>
            <a:endParaRPr lang="en-IE" sz="2400" dirty="0"/>
          </a:p>
          <a:p>
            <a:pPr marL="342900" lvl="0" indent="-342900">
              <a:buFont typeface="+mj-lt"/>
              <a:buAutoNum type="arabicPeriod"/>
            </a:pPr>
            <a:r>
              <a:rPr lang="en-IE" sz="2400" b="1" dirty="0"/>
              <a:t>Authentic </a:t>
            </a:r>
            <a:endParaRPr lang="en-IE" sz="2400" dirty="0"/>
          </a:p>
          <a:p>
            <a:pPr marL="342900" lvl="0" indent="-342900">
              <a:buFont typeface="+mj-lt"/>
              <a:buAutoNum type="arabicPeriod"/>
            </a:pPr>
            <a:r>
              <a:rPr lang="en-IE" sz="2400" b="1" dirty="0"/>
              <a:t>Participatory</a:t>
            </a:r>
            <a:endParaRPr lang="en-IE" sz="2400" dirty="0"/>
          </a:p>
          <a:p>
            <a:pPr marL="342900" lvl="0" indent="-342900">
              <a:buFont typeface="+mj-lt"/>
              <a:buAutoNum type="arabicPeriod"/>
            </a:pPr>
            <a:r>
              <a:rPr lang="en-IE" sz="2400" b="1" dirty="0"/>
              <a:t>Supported by all </a:t>
            </a:r>
            <a:endParaRPr lang="en-IE" sz="2400" dirty="0"/>
          </a:p>
          <a:p>
            <a:pPr marL="342900" lvl="0" indent="-342900">
              <a:buFont typeface="+mj-lt"/>
              <a:buAutoNum type="arabicPeriod"/>
            </a:pPr>
            <a:r>
              <a:rPr lang="en-IE" sz="2400" b="1" dirty="0"/>
              <a:t>Meaningful </a:t>
            </a:r>
            <a:endParaRPr lang="en-IE" sz="2400" dirty="0"/>
          </a:p>
          <a:p>
            <a:pPr marL="342900" lvl="0" indent="-342900">
              <a:buFont typeface="+mj-lt"/>
              <a:buAutoNum type="arabicPeriod"/>
            </a:pPr>
            <a:r>
              <a:rPr lang="en-IE" sz="2400" b="1" dirty="0"/>
              <a:t>Decentralised / non-hierarchical</a:t>
            </a:r>
            <a:endParaRPr lang="en-IE" sz="2400" dirty="0"/>
          </a:p>
          <a:p>
            <a:pPr marL="342900" lvl="0" indent="-342900">
              <a:buFont typeface="+mj-lt"/>
              <a:buAutoNum type="arabicPeriod"/>
            </a:pPr>
            <a:r>
              <a:rPr lang="en-IE" sz="2400" b="1" dirty="0"/>
              <a:t>A source of autonomy and creativity</a:t>
            </a:r>
            <a:endParaRPr lang="en-IE" sz="2400" dirty="0"/>
          </a:p>
          <a:p>
            <a:pPr marL="342900" lvl="0" indent="-342900">
              <a:buFont typeface="+mj-lt"/>
              <a:buAutoNum type="arabicPeriod"/>
            </a:pPr>
            <a:r>
              <a:rPr lang="en-IE" sz="2400" b="1" dirty="0"/>
              <a:t>Consensus-based  </a:t>
            </a:r>
          </a:p>
          <a:p>
            <a:pPr marL="342900" lvl="0" indent="-342900">
              <a:buFont typeface="+mj-lt"/>
              <a:buAutoNum type="arabicPeriod"/>
            </a:pPr>
            <a:r>
              <a:rPr lang="en-US" sz="2400" b="1" dirty="0"/>
              <a:t>T</a:t>
            </a:r>
            <a:r>
              <a:rPr lang="en-IE" sz="2400" b="1" dirty="0" err="1"/>
              <a:t>ransparent</a:t>
            </a:r>
            <a:endParaRPr lang="en-IE" sz="2400" dirty="0"/>
          </a:p>
        </p:txBody>
      </p:sp>
      <p:sp>
        <p:nvSpPr>
          <p:cNvPr id="3" name="TextBox 2"/>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11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5943600" cy="4525963"/>
          </a:xfrm>
        </p:spPr>
        <p:txBody>
          <a:bodyPr>
            <a:normAutofit fontScale="92500" lnSpcReduction="20000"/>
          </a:bodyPr>
          <a:lstStyle/>
          <a:p>
            <a:pPr marL="0" lvl="0" indent="0">
              <a:buNone/>
            </a:pPr>
            <a:r>
              <a:rPr lang="en-IE" b="1" dirty="0"/>
              <a:t>1. Authentic </a:t>
            </a:r>
            <a:endParaRPr lang="en-IE" dirty="0"/>
          </a:p>
          <a:p>
            <a:pPr marL="0" indent="0">
              <a:buNone/>
            </a:pPr>
            <a:r>
              <a:rPr lang="en-IE" dirty="0"/>
              <a:t>Students must genuinely have decision-making power. Tokenism or manipulation are unacceptable. The Student Assembly will have a fair and appropriate share of decision-making power, balanced by the decision-making power of the other four decision-making bodies of the school. Student democracy will never be just for show.</a:t>
            </a:r>
          </a:p>
          <a:p>
            <a:pPr marL="0" indent="0">
              <a:buNone/>
            </a:pPr>
            <a:endParaRPr lang="en-IE" dirty="0"/>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07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019800"/>
          </a:xfrm>
        </p:spPr>
        <p:txBody>
          <a:bodyPr>
            <a:noAutofit/>
          </a:bodyPr>
          <a:lstStyle/>
          <a:p>
            <a:pPr marL="0" lvl="0" indent="0">
              <a:buNone/>
            </a:pPr>
            <a:r>
              <a:rPr lang="en-IE" sz="3000" b="1" dirty="0"/>
              <a:t>2. Participatory</a:t>
            </a:r>
            <a:endParaRPr lang="en-IE" sz="3000" dirty="0"/>
          </a:p>
          <a:p>
            <a:pPr marL="0" indent="0">
              <a:buNone/>
            </a:pPr>
            <a:r>
              <a:rPr lang="en-IE" sz="2400" dirty="0"/>
              <a:t>Within the student body, power belongs to all students, not just a chosen, elected or self-selecting few. All CETSS students will have the chance learn the skills they need for lifelong democratic engagement. Far beyond marking a tick on a ballot paper, students need to be able to self-organise, analyse complex problems, listen to and integrate conflicting perspectives, find compromises and propose solutions. To develop these democratic competencies CETSS will support all students to engage in participatory democracy rather than merely electing a student council once per year to make decisions on their behalf. While the Parent Council, Teachers and Management will select their own decision making procedures, all partners seek to include and support all those within their respective groups to participate fully in decision making.</a:t>
            </a:r>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04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019800"/>
          </a:xfrm>
        </p:spPr>
        <p:txBody>
          <a:bodyPr>
            <a:normAutofit/>
          </a:bodyPr>
          <a:lstStyle/>
          <a:p>
            <a:pPr marL="0" lvl="0" indent="0">
              <a:buNone/>
            </a:pPr>
            <a:r>
              <a:rPr lang="en-IE" b="1" dirty="0"/>
              <a:t>3. Supported by all </a:t>
            </a:r>
            <a:endParaRPr lang="en-IE" dirty="0"/>
          </a:p>
          <a:p>
            <a:pPr marL="0" indent="0">
              <a:buNone/>
            </a:pPr>
            <a:r>
              <a:rPr lang="en-IE" sz="3000" dirty="0"/>
              <a:t>The school’s processes of participatory democracy (e.g. Student Assembly) are a core part of school life. These processes will be given dedicated support, timetabled time and resources appropriate to the significance of democracy as a cornerstone of our school. Student Assemblies will not be optional add-ons afterschool and ideally not be squeezed into </a:t>
            </a:r>
            <a:r>
              <a:rPr lang="en-IE" sz="3000" dirty="0" err="1"/>
              <a:t>classtimes</a:t>
            </a:r>
            <a:r>
              <a:rPr lang="en-IE" sz="3000" dirty="0"/>
              <a:t> or lunchtimes. Management, teachers and parents will support and expect all students to participate fully in the democratic processes of the school.</a:t>
            </a:r>
          </a:p>
          <a:p>
            <a:pPr marL="0" indent="0">
              <a:buNone/>
            </a:pPr>
            <a:endParaRPr lang="en-IE" dirty="0"/>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83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marL="0" lvl="0" indent="0">
              <a:buNone/>
            </a:pPr>
            <a:r>
              <a:rPr lang="en-IE" sz="3800" b="1" dirty="0"/>
              <a:t>4. Meaningful </a:t>
            </a:r>
            <a:endParaRPr lang="en-IE" sz="3800" dirty="0"/>
          </a:p>
          <a:p>
            <a:pPr marL="0" indent="0">
              <a:lnSpc>
                <a:spcPct val="120000"/>
              </a:lnSpc>
              <a:buNone/>
            </a:pPr>
            <a:r>
              <a:rPr lang="en-IE" dirty="0"/>
              <a:t>Schools make big decisions that affect young people’s lives. Students have a right to participate in these meaningful decisions that significantly affect their lives. Being involved in issues such as uniform, food, litter, fund-raising and extracurricular activities is not enough. Students should be involved in, for example, in making decisions about what and how they learn and how their learning is assessed;  curricular planning; co-creating new school designs; working groups on school improvement and contributing to the appointment process for positions in the school and development of core school policies.</a:t>
            </a:r>
          </a:p>
          <a:p>
            <a:endParaRPr lang="en-IE" dirty="0"/>
          </a:p>
          <a:p>
            <a:pPr marL="0" indent="0">
              <a:buNone/>
            </a:pPr>
            <a:endParaRPr lang="en-IE" dirty="0"/>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38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2094600" y="2045135"/>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5" name="Oval 4"/>
          <p:cNvSpPr>
            <a:spLocks noChangeAspect="1"/>
          </p:cNvSpPr>
          <p:nvPr/>
        </p:nvSpPr>
        <p:spPr>
          <a:xfrm>
            <a:off x="4985199" y="4094009"/>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6" name="Oval 5"/>
          <p:cNvSpPr>
            <a:spLocks noChangeAspect="1"/>
          </p:cNvSpPr>
          <p:nvPr/>
        </p:nvSpPr>
        <p:spPr>
          <a:xfrm>
            <a:off x="3886200" y="756938"/>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7" name="Oval 6"/>
          <p:cNvSpPr>
            <a:spLocks noChangeAspect="1"/>
          </p:cNvSpPr>
          <p:nvPr/>
        </p:nvSpPr>
        <p:spPr>
          <a:xfrm>
            <a:off x="5677800" y="2045135"/>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2768051" y="4094009"/>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10" name="TextBox 9"/>
          <p:cNvSpPr txBox="1"/>
          <p:nvPr/>
        </p:nvSpPr>
        <p:spPr>
          <a:xfrm>
            <a:off x="4002620" y="1184225"/>
            <a:ext cx="1737020"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Student Assembly</a:t>
            </a:r>
            <a:endParaRPr lang="en-IE" sz="2800" dirty="0">
              <a:latin typeface="Arial" panose="020B0604020202020204" pitchFamily="34" charset="0"/>
              <a:cs typeface="Arial" panose="020B0604020202020204" pitchFamily="34" charset="0"/>
            </a:endParaRPr>
          </a:p>
        </p:txBody>
      </p:sp>
      <p:sp>
        <p:nvSpPr>
          <p:cNvPr id="11" name="TextBox 10"/>
          <p:cNvSpPr txBox="1"/>
          <p:nvPr/>
        </p:nvSpPr>
        <p:spPr>
          <a:xfrm>
            <a:off x="2208347" y="2540081"/>
            <a:ext cx="164175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Teaching</a:t>
            </a:r>
          </a:p>
          <a:p>
            <a:pPr algn="ctr"/>
            <a:r>
              <a:rPr lang="en-US" sz="2800" dirty="0">
                <a:latin typeface="Arial" panose="020B0604020202020204" pitchFamily="34" charset="0"/>
                <a:cs typeface="Arial" panose="020B0604020202020204" pitchFamily="34" charset="0"/>
              </a:rPr>
              <a:t> staff</a:t>
            </a:r>
            <a:endParaRPr lang="en-IE" sz="1600" dirty="0">
              <a:latin typeface="Arial" panose="020B0604020202020204" pitchFamily="34" charset="0"/>
              <a:cs typeface="Arial" panose="020B0604020202020204" pitchFamily="34" charset="0"/>
            </a:endParaRPr>
          </a:p>
        </p:txBody>
      </p:sp>
      <p:sp>
        <p:nvSpPr>
          <p:cNvPr id="12" name="TextBox 11"/>
          <p:cNvSpPr txBox="1"/>
          <p:nvPr/>
        </p:nvSpPr>
        <p:spPr>
          <a:xfrm>
            <a:off x="5873440" y="2566379"/>
            <a:ext cx="1595960"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Parents Council</a:t>
            </a:r>
            <a:endParaRPr lang="en-IE" sz="2800" dirty="0">
              <a:latin typeface="Arial" panose="020B0604020202020204" pitchFamily="34" charset="0"/>
              <a:cs typeface="Arial" panose="020B0604020202020204" pitchFamily="34" charset="0"/>
            </a:endParaRPr>
          </a:p>
        </p:txBody>
      </p:sp>
      <p:sp>
        <p:nvSpPr>
          <p:cNvPr id="14" name="TextBox 13"/>
          <p:cNvSpPr txBox="1"/>
          <p:nvPr/>
        </p:nvSpPr>
        <p:spPr>
          <a:xfrm>
            <a:off x="2850777" y="4580681"/>
            <a:ext cx="1778548" cy="113877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Management </a:t>
            </a:r>
            <a:r>
              <a:rPr lang="en-US" sz="1600" dirty="0">
                <a:latin typeface="Arial" panose="020B0604020202020204" pitchFamily="34" charset="0"/>
                <a:cs typeface="Arial" panose="020B0604020202020204" pitchFamily="34" charset="0"/>
              </a:rPr>
              <a:t>Principal and Deputy Principal(s)</a:t>
            </a:r>
            <a:endParaRPr lang="en-IE" sz="2000" dirty="0">
              <a:latin typeface="Arial" panose="020B0604020202020204" pitchFamily="34" charset="0"/>
              <a:cs typeface="Arial" panose="020B0604020202020204" pitchFamily="34" charset="0"/>
            </a:endParaRPr>
          </a:p>
        </p:txBody>
      </p:sp>
      <p:sp>
        <p:nvSpPr>
          <p:cNvPr id="16" name="TextBox 15"/>
          <p:cNvSpPr txBox="1"/>
          <p:nvPr/>
        </p:nvSpPr>
        <p:spPr>
          <a:xfrm>
            <a:off x="5271399" y="4773621"/>
            <a:ext cx="1371600" cy="338554"/>
          </a:xfrm>
          <a:prstGeom prst="rect">
            <a:avLst/>
          </a:prstGeom>
          <a:noFill/>
        </p:spPr>
        <p:txBody>
          <a:bodyPr wrap="square" rtlCol="0">
            <a:spAutoFit/>
          </a:bodyPr>
          <a:lstStyle/>
          <a:p>
            <a:pPr algn="ctr"/>
            <a:endParaRPr lang="en-IE" sz="1600" dirty="0">
              <a:latin typeface="Arial" panose="020B0604020202020204" pitchFamily="34" charset="0"/>
              <a:cs typeface="Arial" panose="020B0604020202020204" pitchFamily="34" charset="0"/>
            </a:endParaRPr>
          </a:p>
        </p:txBody>
      </p:sp>
      <p:sp>
        <p:nvSpPr>
          <p:cNvPr id="17" name="TextBox 16"/>
          <p:cNvSpPr txBox="1"/>
          <p:nvPr/>
        </p:nvSpPr>
        <p:spPr>
          <a:xfrm>
            <a:off x="5094849" y="4580681"/>
            <a:ext cx="1724700" cy="769441"/>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Board of </a:t>
            </a:r>
            <a:r>
              <a:rPr lang="en-US" sz="2000" dirty="0">
                <a:latin typeface="Arial" panose="020B0604020202020204" pitchFamily="34" charset="0"/>
                <a:cs typeface="Arial" panose="020B0604020202020204" pitchFamily="34" charset="0"/>
              </a:rPr>
              <a:t>Management</a:t>
            </a:r>
            <a:endParaRPr lang="en-IE" sz="2400" dirty="0">
              <a:latin typeface="Arial" panose="020B0604020202020204" pitchFamily="34" charset="0"/>
              <a:cs typeface="Arial" panose="020B0604020202020204" pitchFamily="34" charset="0"/>
            </a:endParaRPr>
          </a:p>
        </p:txBody>
      </p:sp>
      <p:sp>
        <p:nvSpPr>
          <p:cNvPr id="19" name="TextBox 18"/>
          <p:cNvSpPr txBox="1"/>
          <p:nvPr/>
        </p:nvSpPr>
        <p:spPr>
          <a:xfrm>
            <a:off x="101050" y="32316"/>
            <a:ext cx="8890549" cy="523220"/>
          </a:xfrm>
          <a:prstGeom prst="rect">
            <a:avLst/>
          </a:prstGeom>
          <a:noFill/>
        </p:spPr>
        <p:txBody>
          <a:bodyPr wrap="square" rtlCol="0">
            <a:spAutoFit/>
          </a:bodyPr>
          <a:lstStyle/>
          <a:p>
            <a:r>
              <a:rPr lang="en-US" sz="2800" dirty="0"/>
              <a:t>Decision making bodies within our school community</a:t>
            </a:r>
            <a:endParaRPr lang="en-IE" sz="2800" dirty="0"/>
          </a:p>
        </p:txBody>
      </p:sp>
      <p:sp>
        <p:nvSpPr>
          <p:cNvPr id="23" name="TextBox 22"/>
          <p:cNvSpPr txBox="1"/>
          <p:nvPr/>
        </p:nvSpPr>
        <p:spPr>
          <a:xfrm>
            <a:off x="3669595" y="6206262"/>
            <a:ext cx="1371600" cy="584775"/>
          </a:xfrm>
          <a:prstGeom prst="rect">
            <a:avLst/>
          </a:prstGeom>
          <a:noFill/>
        </p:spPr>
        <p:txBody>
          <a:bodyPr wrap="square" rtlCol="0">
            <a:spAutoFit/>
          </a:bodyPr>
          <a:lstStyle/>
          <a:p>
            <a:pPr algn="ctr"/>
            <a:r>
              <a:rPr lang="en-US" sz="1600" dirty="0"/>
              <a:t>Department of Education</a:t>
            </a:r>
            <a:endParaRPr lang="en-IE" sz="2400" dirty="0"/>
          </a:p>
        </p:txBody>
      </p:sp>
      <p:sp>
        <p:nvSpPr>
          <p:cNvPr id="24" name="TextBox 23"/>
          <p:cNvSpPr txBox="1"/>
          <p:nvPr/>
        </p:nvSpPr>
        <p:spPr>
          <a:xfrm>
            <a:off x="5041195" y="6206262"/>
            <a:ext cx="1371600" cy="584775"/>
          </a:xfrm>
          <a:prstGeom prst="rect">
            <a:avLst/>
          </a:prstGeom>
          <a:noFill/>
        </p:spPr>
        <p:txBody>
          <a:bodyPr wrap="square" rtlCol="0">
            <a:spAutoFit/>
          </a:bodyPr>
          <a:lstStyle/>
          <a:p>
            <a:pPr algn="ctr"/>
            <a:r>
              <a:rPr lang="en-US" sz="1600" dirty="0"/>
              <a:t>Educate Together</a:t>
            </a:r>
            <a:endParaRPr lang="en-IE" sz="2400" dirty="0"/>
          </a:p>
        </p:txBody>
      </p:sp>
      <p:sp>
        <p:nvSpPr>
          <p:cNvPr id="25" name="TextBox 24"/>
          <p:cNvSpPr txBox="1"/>
          <p:nvPr/>
        </p:nvSpPr>
        <p:spPr>
          <a:xfrm>
            <a:off x="2085089" y="6313983"/>
            <a:ext cx="1840617" cy="369332"/>
          </a:xfrm>
          <a:prstGeom prst="rect">
            <a:avLst/>
          </a:prstGeom>
          <a:noFill/>
        </p:spPr>
        <p:txBody>
          <a:bodyPr wrap="square" rtlCol="0">
            <a:spAutoFit/>
          </a:bodyPr>
          <a:lstStyle/>
          <a:p>
            <a:r>
              <a:rPr lang="en-US" dirty="0"/>
              <a:t>Other partners:</a:t>
            </a:r>
            <a:endParaRPr lang="en-IE" dirty="0"/>
          </a:p>
        </p:txBody>
      </p:sp>
    </p:spTree>
    <p:extLst>
      <p:ext uri="{BB962C8B-B14F-4D97-AF65-F5344CB8AC3E}">
        <p14:creationId xmlns:p14="http://schemas.microsoft.com/office/powerpoint/2010/main" val="392372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172200"/>
          </a:xfrm>
        </p:spPr>
        <p:txBody>
          <a:bodyPr>
            <a:normAutofit fontScale="62500" lnSpcReduction="20000"/>
          </a:bodyPr>
          <a:lstStyle/>
          <a:p>
            <a:pPr marL="0" lvl="0" indent="0">
              <a:buNone/>
            </a:pPr>
            <a:r>
              <a:rPr lang="en-IE" sz="5100" b="1" dirty="0"/>
              <a:t>5. Decentralised / non-hierarchical</a:t>
            </a:r>
            <a:endParaRPr lang="en-IE" sz="5100" dirty="0"/>
          </a:p>
          <a:p>
            <a:pPr marL="0" indent="0">
              <a:buNone/>
            </a:pPr>
            <a:r>
              <a:rPr lang="en-IE" dirty="0"/>
              <a:t>The management of CETSS (The Principal and Deputy Principals) act as guardians of the school ethos and are responsible for sustainable and progressive the development of the school as a system, rather than as sole decision makers. </a:t>
            </a:r>
          </a:p>
          <a:p>
            <a:pPr marL="0" indent="0">
              <a:buNone/>
            </a:pPr>
            <a:endParaRPr lang="en-IE" dirty="0"/>
          </a:p>
          <a:p>
            <a:pPr marL="0" indent="0">
              <a:buNone/>
            </a:pPr>
            <a:r>
              <a:rPr lang="en-IE" dirty="0"/>
              <a:t>Power is shared between five bodies (Student Assembly, Parent Council, Staff, Management and BOM). Decisions will be taken by the broadest possible number of people. Ideally all persons affected by a decision should have a say in the decision. The degree of decision making power of any one decision making body should reflect the relative degree to which they are affected by the decision. For this reason and where policies are heavily prescribed by the state some policies will not require ratification by all decision-making bodies. </a:t>
            </a:r>
          </a:p>
          <a:p>
            <a:pPr marL="0" indent="0">
              <a:buNone/>
            </a:pPr>
            <a:endParaRPr lang="en-IE" dirty="0"/>
          </a:p>
          <a:p>
            <a:pPr marL="0" indent="0">
              <a:buNone/>
            </a:pPr>
            <a:r>
              <a:rPr lang="en-IE" dirty="0"/>
              <a:t>Situations where small sub-groups of people take decisions which significantly affect the lives of students without their input are to be avoided as far as possible. The Board of Management can exclude Management, Student Assembly, Parents Council or teaching staff from taking part in making a decision where there is justifiable reason (e.g. student wellbeing, health and safety requirements, legal requirements, confidentiality).  Any decision-making body can appeal an exclusion from a decision.</a:t>
            </a:r>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44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486400"/>
          </a:xfrm>
        </p:spPr>
        <p:txBody>
          <a:bodyPr>
            <a:normAutofit/>
          </a:bodyPr>
          <a:lstStyle/>
          <a:p>
            <a:pPr marL="0" lvl="0" indent="0">
              <a:buNone/>
            </a:pPr>
            <a:r>
              <a:rPr lang="en-IE" b="1" dirty="0"/>
              <a:t>6. A source of autonomy and creativity</a:t>
            </a:r>
            <a:endParaRPr lang="en-IE" dirty="0"/>
          </a:p>
          <a:p>
            <a:pPr marL="0" indent="0">
              <a:buNone/>
            </a:pPr>
            <a:r>
              <a:rPr lang="en-IE" sz="2800" dirty="0"/>
              <a:t>Students are encouraged to take initiative, make creative new proposals, set up working groups, generate ideas and get approval from the relevant decision making groups (e.g. student assembly, parent council, staff meeting, BOM) and act collaboratively to implement their ideas and solutions. Similarly teachers and parents are encouraged to develop proposals, collaborations and activities that contribute to the achievement of the mission of the school.</a:t>
            </a:r>
          </a:p>
          <a:p>
            <a:pPr marL="0" indent="0">
              <a:buNone/>
            </a:pPr>
            <a:endParaRPr lang="en-IE" dirty="0"/>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463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6096000"/>
          </a:xfrm>
        </p:spPr>
        <p:txBody>
          <a:bodyPr>
            <a:normAutofit fontScale="70000" lnSpcReduction="20000"/>
          </a:bodyPr>
          <a:lstStyle/>
          <a:p>
            <a:pPr marL="0" lvl="0" indent="0">
              <a:buNone/>
            </a:pPr>
            <a:r>
              <a:rPr lang="en-IE" sz="4100" b="1" dirty="0"/>
              <a:t>7. Consensus-based  </a:t>
            </a:r>
            <a:endParaRPr lang="en-IE" sz="4100" dirty="0"/>
          </a:p>
          <a:p>
            <a:pPr marL="0" indent="0">
              <a:buNone/>
            </a:pPr>
            <a:r>
              <a:rPr lang="en-IE" sz="3400" dirty="0"/>
              <a:t>Our practices will strive include everyone’s voice regardless of age, race, ethnic background, gender, class, sexuality or ability. Minority perspectives will not be silenced by majority votes. Consensus decision making will be used as far as practically possible. Consensus decision-making is about trying to find common ground and solutions that are acceptable to all. This attempts to ensure that everyone’s opinions, ideas and concerns are taken into account. </a:t>
            </a:r>
          </a:p>
          <a:p>
            <a:pPr marL="0" indent="0">
              <a:buNone/>
            </a:pPr>
            <a:endParaRPr lang="en-IE" sz="3400" dirty="0"/>
          </a:p>
          <a:p>
            <a:pPr marL="0" indent="0">
              <a:buNone/>
            </a:pPr>
            <a:r>
              <a:rPr lang="en-IE" sz="3400" dirty="0"/>
              <a:t>In practice, the Student Assembly may decide by consensus to grant autonomy to a working group to use an alternative decision making process (e.g. a secret ballot of students, an online poll or survey) if this is agreed to be the most suitable method for the decision concerned. The Student Assembly can decide to amend its decision making procedures.</a:t>
            </a:r>
          </a:p>
          <a:p>
            <a:pPr marL="0" indent="0">
              <a:buNone/>
            </a:pPr>
            <a:r>
              <a:rPr lang="en-IE" sz="3400" dirty="0"/>
              <a:t> All decision making bodies (Student Assembly, Management, Staff, Parent’s Council) should agree upon and publish their own internal decision making procedures.</a:t>
            </a:r>
          </a:p>
          <a:p>
            <a:pPr marL="0" indent="0">
              <a:buNone/>
            </a:pPr>
            <a:endParaRPr lang="en-IE" dirty="0"/>
          </a:p>
        </p:txBody>
      </p:sp>
      <p:sp>
        <p:nvSpPr>
          <p:cNvPr id="4" name="TextBox 3"/>
          <p:cNvSpPr txBox="1"/>
          <p:nvPr/>
        </p:nvSpPr>
        <p:spPr>
          <a:xfrm>
            <a:off x="6248400" y="152400"/>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94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6240595"/>
              </p:ext>
            </p:extLst>
          </p:nvPr>
        </p:nvGraphicFramePr>
        <p:xfrm>
          <a:off x="228600" y="490211"/>
          <a:ext cx="8610601" cy="5891791"/>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2884696205"/>
                    </a:ext>
                  </a:extLst>
                </a:gridCol>
                <a:gridCol w="1457459">
                  <a:extLst>
                    <a:ext uri="{9D8B030D-6E8A-4147-A177-3AD203B41FA5}">
                      <a16:colId xmlns:a16="http://schemas.microsoft.com/office/drawing/2014/main" val="360620512"/>
                    </a:ext>
                  </a:extLst>
                </a:gridCol>
                <a:gridCol w="1257493">
                  <a:extLst>
                    <a:ext uri="{9D8B030D-6E8A-4147-A177-3AD203B41FA5}">
                      <a16:colId xmlns:a16="http://schemas.microsoft.com/office/drawing/2014/main" val="3457021160"/>
                    </a:ext>
                  </a:extLst>
                </a:gridCol>
                <a:gridCol w="1142222">
                  <a:extLst>
                    <a:ext uri="{9D8B030D-6E8A-4147-A177-3AD203B41FA5}">
                      <a16:colId xmlns:a16="http://schemas.microsoft.com/office/drawing/2014/main" val="2965203860"/>
                    </a:ext>
                  </a:extLst>
                </a:gridCol>
                <a:gridCol w="1190588">
                  <a:extLst>
                    <a:ext uri="{9D8B030D-6E8A-4147-A177-3AD203B41FA5}">
                      <a16:colId xmlns:a16="http://schemas.microsoft.com/office/drawing/2014/main" val="3144111451"/>
                    </a:ext>
                  </a:extLst>
                </a:gridCol>
                <a:gridCol w="1276839">
                  <a:extLst>
                    <a:ext uri="{9D8B030D-6E8A-4147-A177-3AD203B41FA5}">
                      <a16:colId xmlns:a16="http://schemas.microsoft.com/office/drawing/2014/main" val="1460949587"/>
                    </a:ext>
                  </a:extLst>
                </a:gridCol>
              </a:tblGrid>
              <a:tr h="1696298">
                <a:tc>
                  <a:txBody>
                    <a:bodyPr/>
                    <a:lstStyle/>
                    <a:p>
                      <a:pPr>
                        <a:lnSpc>
                          <a:spcPct val="115000"/>
                        </a:lnSpc>
                        <a:spcAft>
                          <a:spcPts val="0"/>
                        </a:spcAft>
                      </a:pPr>
                      <a:r>
                        <a:rPr lang="en-IE" sz="1600" b="1" dirty="0">
                          <a:effectLst/>
                        </a:rPr>
                        <a:t>Area of decision making (with specific example)</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nSpc>
                          <a:spcPct val="115000"/>
                        </a:lnSpc>
                        <a:spcAft>
                          <a:spcPts val="0"/>
                        </a:spcAft>
                      </a:pPr>
                      <a:r>
                        <a:rPr lang="en-IE" sz="1600" b="1" dirty="0">
                          <a:effectLst/>
                        </a:rPr>
                        <a:t>Student Assembly….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nSpc>
                          <a:spcPct val="115000"/>
                        </a:lnSpc>
                        <a:spcAft>
                          <a:spcPts val="0"/>
                        </a:spcAft>
                      </a:pPr>
                      <a:r>
                        <a:rPr lang="en-IE" sz="1600" b="1" dirty="0">
                          <a:effectLst/>
                        </a:rPr>
                        <a:t>School management meeting… (Principal and deputy principal)</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nSpc>
                          <a:spcPct val="115000"/>
                        </a:lnSpc>
                        <a:spcAft>
                          <a:spcPts val="0"/>
                        </a:spcAft>
                      </a:pPr>
                      <a:r>
                        <a:rPr lang="en-IE" sz="1600" b="1" dirty="0">
                          <a:effectLst/>
                        </a:rPr>
                        <a:t>Staff meeting…</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nSpc>
                          <a:spcPct val="115000"/>
                        </a:lnSpc>
                        <a:spcAft>
                          <a:spcPts val="0"/>
                        </a:spcAft>
                      </a:pPr>
                      <a:r>
                        <a:rPr lang="en-IE" sz="1600" b="1" dirty="0">
                          <a:effectLst/>
                        </a:rPr>
                        <a:t>Parent council…</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nSpc>
                          <a:spcPct val="115000"/>
                        </a:lnSpc>
                        <a:spcAft>
                          <a:spcPts val="0"/>
                        </a:spcAft>
                      </a:pPr>
                      <a:r>
                        <a:rPr lang="en-IE" sz="1600" b="1" dirty="0">
                          <a:effectLst/>
                        </a:rPr>
                        <a:t>Board of Management…</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2552032045"/>
                  </a:ext>
                </a:extLst>
              </a:tr>
              <a:tr h="1383344">
                <a:tc>
                  <a:txBody>
                    <a:bodyPr/>
                    <a:lstStyle/>
                    <a:p>
                      <a:pPr>
                        <a:lnSpc>
                          <a:spcPct val="115000"/>
                        </a:lnSpc>
                        <a:spcAft>
                          <a:spcPts val="0"/>
                        </a:spcAft>
                      </a:pPr>
                      <a:r>
                        <a:rPr lang="en-IE" sz="1400" dirty="0">
                          <a:effectLst/>
                        </a:rPr>
                        <a:t>Anti-Bullying Policy</a:t>
                      </a:r>
                      <a:endParaRPr lang="en-IE" sz="1400" dirty="0">
                        <a:solidFill>
                          <a:schemeClr val="tx1"/>
                        </a:solidFill>
                        <a:effectLst/>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E" sz="1400" dirty="0">
                          <a:effectLst/>
                        </a:rPr>
                        <a:t>Can make proposals</a:t>
                      </a:r>
                    </a:p>
                    <a:p>
                      <a:pPr>
                        <a:lnSpc>
                          <a:spcPct val="115000"/>
                        </a:lnSpc>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IE" sz="1400" dirty="0">
                          <a:effectLst/>
                        </a:rPr>
                        <a:t>Must ratify proposal</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p>
                      <a:pPr>
                        <a:lnSpc>
                          <a:spcPct val="115000"/>
                        </a:lnSpc>
                        <a:spcAft>
                          <a:spcPts val="0"/>
                        </a:spcAft>
                      </a:pPr>
                      <a:r>
                        <a:rPr lang="en-IE" sz="1400" dirty="0">
                          <a:effectLst/>
                        </a:rPr>
                        <a:t>Must ratify proposal</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p>
                      <a:pPr marL="0" marR="0" lvl="0" indent="0" algn="l" defTabSz="914400" rtl="0" eaLnBrk="1" fontAlgn="auto" latinLnBrk="0" hangingPunct="1">
                        <a:lnSpc>
                          <a:spcPct val="115000"/>
                        </a:lnSpc>
                        <a:spcBef>
                          <a:spcPts val="0"/>
                        </a:spcBef>
                        <a:spcAft>
                          <a:spcPts val="0"/>
                        </a:spcAft>
                        <a:buClrTx/>
                        <a:buSzTx/>
                        <a:buFontTx/>
                        <a:buNone/>
                        <a:tabLst/>
                        <a:defRPr/>
                      </a:pPr>
                      <a:r>
                        <a:rPr lang="en-IE" sz="1400" dirty="0">
                          <a:effectLst/>
                        </a:rPr>
                        <a:t>Must ratify proposal</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IE" sz="1400" dirty="0">
                        <a:effectLst/>
                      </a:endParaRP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p>
                      <a:pPr marL="0" marR="0" lvl="0" indent="0" algn="l" defTabSz="914400" rtl="0" eaLnBrk="1" fontAlgn="auto" latinLnBrk="0" hangingPunct="1">
                        <a:lnSpc>
                          <a:spcPct val="115000"/>
                        </a:lnSpc>
                        <a:spcBef>
                          <a:spcPts val="0"/>
                        </a:spcBef>
                        <a:spcAft>
                          <a:spcPts val="0"/>
                        </a:spcAft>
                        <a:buClrTx/>
                        <a:buSzTx/>
                        <a:buFontTx/>
                        <a:buNone/>
                        <a:tabLst/>
                        <a:defRPr/>
                      </a:pPr>
                      <a:r>
                        <a:rPr lang="en-IE" sz="1400" dirty="0">
                          <a:effectLst/>
                        </a:rPr>
                        <a:t>Must ratify proposal</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IE" sz="1400" dirty="0">
                        <a:effectLst/>
                      </a:endParaRP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endParaRPr lang="en-US" sz="1400" dirty="0">
                        <a:effectLst/>
                      </a:endParaRPr>
                    </a:p>
                    <a:p>
                      <a:pPr>
                        <a:lnSpc>
                          <a:spcPct val="115000"/>
                        </a:lnSpc>
                        <a:spcAft>
                          <a:spcPts val="0"/>
                        </a:spcAft>
                      </a:pPr>
                      <a:r>
                        <a:rPr lang="en-IE" sz="1400" dirty="0">
                          <a:effectLst/>
                        </a:rPr>
                        <a:t>Must ratify final policy.</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2422516"/>
                  </a:ext>
                </a:extLst>
              </a:tr>
              <a:tr h="1279953">
                <a:tc>
                  <a:txBody>
                    <a:bodyPr/>
                    <a:lstStyle/>
                    <a:p>
                      <a:pPr>
                        <a:lnSpc>
                          <a:spcPct val="115000"/>
                        </a:lnSpc>
                        <a:spcAft>
                          <a:spcPts val="0"/>
                        </a:spcAft>
                      </a:pPr>
                      <a:r>
                        <a:rPr lang="en-IE" sz="1400" dirty="0">
                          <a:effectLst/>
                        </a:rPr>
                        <a:t>Child Protection Policy</a:t>
                      </a:r>
                      <a:endParaRPr lang="en-IE" sz="1400" dirty="0">
                        <a:solidFill>
                          <a:schemeClr val="tx1"/>
                        </a:solidFill>
                        <a:effectLst/>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E" sz="1400" dirty="0">
                          <a:effectLst/>
                        </a:rPr>
                        <a:t>Can make proposals</a:t>
                      </a: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p>
                      <a:pPr>
                        <a:lnSpc>
                          <a:spcPct val="115000"/>
                        </a:lnSpc>
                        <a:spcAft>
                          <a:spcPts val="0"/>
                        </a:spcAft>
                      </a:pPr>
                      <a:r>
                        <a:rPr lang="en-IE" sz="1400" dirty="0">
                          <a:effectLst/>
                        </a:rPr>
                        <a:t>Must ratify proposal</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endParaRPr lang="en-US" sz="1400" dirty="0">
                        <a:effectLst/>
                      </a:endParaRPr>
                    </a:p>
                    <a:p>
                      <a:pPr>
                        <a:lnSpc>
                          <a:spcPct val="115000"/>
                        </a:lnSpc>
                        <a:spcAft>
                          <a:spcPts val="0"/>
                        </a:spcAft>
                      </a:pPr>
                      <a:r>
                        <a:rPr lang="en-IE" sz="1400" dirty="0">
                          <a:effectLst/>
                        </a:rPr>
                        <a:t>Must ratify final policy.</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3698370"/>
                  </a:ext>
                </a:extLst>
              </a:tr>
              <a:tr h="1389332">
                <a:tc>
                  <a:txBody>
                    <a:bodyPr/>
                    <a:lstStyle/>
                    <a:p>
                      <a:pPr>
                        <a:lnSpc>
                          <a:spcPct val="115000"/>
                        </a:lnSpc>
                        <a:spcAft>
                          <a:spcPts val="0"/>
                        </a:spcAft>
                      </a:pPr>
                      <a:r>
                        <a:rPr lang="en-IE" sz="1400" dirty="0">
                          <a:effectLst/>
                        </a:rPr>
                        <a:t>Dignity in the Workplace policy</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E" sz="1400" dirty="0">
                          <a:effectLst/>
                        </a:rPr>
                        <a:t>Can make proposals</a:t>
                      </a:r>
                    </a:p>
                    <a:p>
                      <a:pPr>
                        <a:lnSpc>
                          <a:spcPct val="115000"/>
                        </a:lnSpc>
                        <a:spcAft>
                          <a:spcPts val="0"/>
                        </a:spcAft>
                      </a:pP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p>
                      <a:pPr>
                        <a:lnSpc>
                          <a:spcPct val="115000"/>
                        </a:lnSpc>
                        <a:spcAft>
                          <a:spcPts val="0"/>
                        </a:spcAft>
                      </a:pPr>
                      <a:r>
                        <a:rPr lang="en-US" sz="1400" dirty="0">
                          <a:solidFill>
                            <a:schemeClr val="tx1"/>
                          </a:solidFill>
                          <a:effectLst/>
                        </a:rPr>
                        <a:t>M</a:t>
                      </a:r>
                      <a:r>
                        <a:rPr lang="en-IE" sz="1400" dirty="0" err="1">
                          <a:solidFill>
                            <a:schemeClr val="tx1"/>
                          </a:solidFill>
                          <a:effectLst/>
                        </a:rPr>
                        <a:t>ust</a:t>
                      </a:r>
                      <a:r>
                        <a:rPr lang="en-IE" sz="1400" dirty="0">
                          <a:solidFill>
                            <a:schemeClr val="tx1"/>
                          </a:solidFill>
                          <a:effectLst/>
                        </a:rPr>
                        <a:t> ratify proposal</a:t>
                      </a: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txBody>
                  <a:tcPr marL="68580" marR="68580" marT="0" marB="0"/>
                </a:tc>
                <a:tc>
                  <a:txBody>
                    <a:bodyPr/>
                    <a:lstStyle/>
                    <a:p>
                      <a:pPr>
                        <a:lnSpc>
                          <a:spcPct val="115000"/>
                        </a:lnSpc>
                        <a:spcAft>
                          <a:spcPts val="0"/>
                        </a:spcAft>
                      </a:pPr>
                      <a:r>
                        <a:rPr lang="en-IE" sz="1400" dirty="0">
                          <a:effectLst/>
                        </a:rPr>
                        <a:t>Can make proposals</a:t>
                      </a:r>
                    </a:p>
                    <a:p>
                      <a:pPr>
                        <a:lnSpc>
                          <a:spcPct val="115000"/>
                        </a:lnSpc>
                        <a:spcAft>
                          <a:spcPts val="0"/>
                        </a:spcAft>
                      </a:pPr>
                      <a:r>
                        <a:rPr lang="en-IE" sz="1400" dirty="0">
                          <a:effectLst/>
                        </a:rPr>
                        <a:t> </a:t>
                      </a:r>
                    </a:p>
                    <a:p>
                      <a:pPr marL="0" marR="0" lvl="0" indent="0" algn="l" defTabSz="914400" rtl="0" eaLnBrk="1" fontAlgn="auto" latinLnBrk="0" hangingPunct="1">
                        <a:lnSpc>
                          <a:spcPct val="115000"/>
                        </a:lnSpc>
                        <a:spcBef>
                          <a:spcPts val="0"/>
                        </a:spcBef>
                        <a:spcAft>
                          <a:spcPts val="0"/>
                        </a:spcAft>
                        <a:buClrTx/>
                        <a:buSzTx/>
                        <a:buFontTx/>
                        <a:buNone/>
                        <a:tabLst/>
                        <a:defRPr/>
                      </a:pPr>
                      <a:r>
                        <a:rPr lang="en-IE" sz="1400" dirty="0">
                          <a:effectLst/>
                        </a:rPr>
                        <a:t>Must ratify final proposal</a:t>
                      </a:r>
                    </a:p>
                    <a:p>
                      <a:pPr>
                        <a:lnSpc>
                          <a:spcPct val="115000"/>
                        </a:lnSpc>
                        <a:spcAft>
                          <a:spcPts val="0"/>
                        </a:spcAft>
                      </a:pP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3780336"/>
                  </a:ext>
                </a:extLst>
              </a:tr>
            </a:tbl>
          </a:graphicData>
        </a:graphic>
      </p:graphicFrame>
      <p:sp>
        <p:nvSpPr>
          <p:cNvPr id="5" name="Rectangle 1"/>
          <p:cNvSpPr>
            <a:spLocks noChangeArrowheads="1"/>
          </p:cNvSpPr>
          <p:nvPr/>
        </p:nvSpPr>
        <p:spPr bwMode="auto">
          <a:xfrm>
            <a:off x="0" y="-33009"/>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Appendix </a:t>
            </a:r>
            <a:r>
              <a:rPr kumimoji="0" lang="en-IE" altLang="en-US"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IE"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Decisions List (EXAMPLES FOR ILLUSTRATIVE PURPOSES ONLY)</a:t>
            </a:r>
            <a:endParaRPr kumimoji="0" lang="en-IE"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6400800" y="6320447"/>
            <a:ext cx="27432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DRAFT ONLY</a:t>
            </a:r>
            <a:endParaRPr lang="en-I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15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chemeClr val="accent5">
              <a:lumMod val="20000"/>
              <a:lumOff val="80000"/>
            </a:schemeClr>
          </a:solidFill>
        </p:spPr>
        <p:txBody>
          <a:bodyPr>
            <a:noAutofit/>
          </a:bodyPr>
          <a:lstStyle/>
          <a:p>
            <a:r>
              <a:rPr lang="en-US" sz="2800" dirty="0"/>
              <a:t>3. Parental participation more broadly</a:t>
            </a:r>
            <a:r>
              <a:rPr lang="en-IE" sz="2800" dirty="0"/>
              <a:t>: The </a:t>
            </a:r>
            <a:r>
              <a:rPr lang="en-US" sz="2800" dirty="0"/>
              <a:t>Blueprint</a:t>
            </a:r>
            <a:endParaRPr lang="en-IE" sz="2800" dirty="0"/>
          </a:p>
        </p:txBody>
      </p:sp>
      <p:sp>
        <p:nvSpPr>
          <p:cNvPr id="3" name="Content Placeholder 2"/>
          <p:cNvSpPr>
            <a:spLocks noGrp="1"/>
          </p:cNvSpPr>
          <p:nvPr>
            <p:ph idx="1"/>
          </p:nvPr>
        </p:nvSpPr>
        <p:spPr>
          <a:xfrm>
            <a:off x="457200" y="914400"/>
            <a:ext cx="8229600" cy="5562600"/>
          </a:xfrm>
        </p:spPr>
        <p:txBody>
          <a:bodyPr>
            <a:normAutofit/>
          </a:bodyPr>
          <a:lstStyle/>
          <a:p>
            <a:pPr marL="0" indent="0">
              <a:lnSpc>
                <a:spcPct val="120000"/>
              </a:lnSpc>
              <a:buNone/>
            </a:pPr>
            <a:r>
              <a:rPr lang="en-IE" sz="2400" i="1" dirty="0">
                <a:latin typeface="Times New Roman" panose="02020603050405020304" pitchFamily="18" charset="0"/>
                <a:cs typeface="Times New Roman" panose="02020603050405020304" pitchFamily="18" charset="0"/>
              </a:rPr>
              <a:t>‘</a:t>
            </a:r>
            <a:r>
              <a:rPr lang="en-IE" sz="2400" dirty="0">
                <a:latin typeface="Times New Roman" panose="02020603050405020304" pitchFamily="18" charset="0"/>
                <a:cs typeface="Times New Roman" panose="02020603050405020304" pitchFamily="18" charset="0"/>
              </a:rPr>
              <a:t>Parental participation in Educate Together schools goes beyond parental involvement on Boards of Management and Parent Associations and at second-level Educate Together will </a:t>
            </a:r>
            <a:r>
              <a:rPr lang="en-IE" sz="2400" b="1" dirty="0">
                <a:latin typeface="Times New Roman" panose="02020603050405020304" pitchFamily="18" charset="0"/>
                <a:cs typeface="Times New Roman" panose="02020603050405020304" pitchFamily="18" charset="0"/>
              </a:rPr>
              <a:t>continue to pioneer this partnership approach in Ireland</a:t>
            </a:r>
            <a:r>
              <a:rPr lang="en-IE" sz="2400" dirty="0">
                <a:latin typeface="Times New Roman" panose="02020603050405020304" pitchFamily="18" charset="0"/>
                <a:cs typeface="Times New Roman" panose="02020603050405020304" pitchFamily="18" charset="0"/>
              </a:rPr>
              <a:t>. </a:t>
            </a:r>
          </a:p>
          <a:p>
            <a:pPr>
              <a:lnSpc>
                <a:spcPct val="120000"/>
              </a:lnSpc>
            </a:pPr>
            <a:endParaRPr lang="en-IE" sz="2400" dirty="0">
              <a:latin typeface="Times New Roman" panose="02020603050405020304" pitchFamily="18" charset="0"/>
              <a:cs typeface="Times New Roman" panose="02020603050405020304" pitchFamily="18" charset="0"/>
            </a:endParaRPr>
          </a:p>
          <a:p>
            <a:pPr marL="0" indent="0">
              <a:lnSpc>
                <a:spcPct val="120000"/>
              </a:lnSpc>
              <a:buNone/>
            </a:pPr>
            <a:r>
              <a:rPr lang="en-IE" sz="2400" dirty="0">
                <a:latin typeface="Times New Roman" panose="02020603050405020304" pitchFamily="18" charset="0"/>
                <a:cs typeface="Times New Roman" panose="02020603050405020304" pitchFamily="18" charset="0"/>
              </a:rPr>
              <a:t>Through the development of its democratic principle, ‘to enable the highest level of participation and partnership’ (Educate Together Charter 1990) </a:t>
            </a:r>
            <a:r>
              <a:rPr lang="en-IE" sz="2400" b="1" dirty="0">
                <a:latin typeface="Times New Roman" panose="02020603050405020304" pitchFamily="18" charset="0"/>
                <a:cs typeface="Times New Roman" panose="02020603050405020304" pitchFamily="18" charset="0"/>
              </a:rPr>
              <a:t>Educate Together second-level schools will continue to involve parents in the educational process and extend the educational opportunities available to learners, while positively affirming the professional role of the teacher </a:t>
            </a:r>
            <a:r>
              <a:rPr lang="en-IE" sz="2400" dirty="0">
                <a:latin typeface="Times New Roman" panose="02020603050405020304" pitchFamily="18" charset="0"/>
                <a:cs typeface="Times New Roman" panose="02020603050405020304" pitchFamily="18" charset="0"/>
              </a:rPr>
              <a:t>(Educate Together Charter 1990).’</a:t>
            </a:r>
          </a:p>
        </p:txBody>
      </p:sp>
    </p:spTree>
    <p:extLst>
      <p:ext uri="{BB962C8B-B14F-4D97-AF65-F5344CB8AC3E}">
        <p14:creationId xmlns:p14="http://schemas.microsoft.com/office/powerpoint/2010/main" val="406626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chemeClr val="accent5">
              <a:lumMod val="20000"/>
              <a:lumOff val="80000"/>
            </a:schemeClr>
          </a:solidFill>
        </p:spPr>
        <p:txBody>
          <a:bodyPr>
            <a:normAutofit fontScale="90000"/>
          </a:bodyPr>
          <a:lstStyle/>
          <a:p>
            <a:r>
              <a:rPr lang="en-US" dirty="0"/>
              <a:t>Blueprint</a:t>
            </a:r>
            <a:endParaRPr lang="en-IE" dirty="0"/>
          </a:p>
        </p:txBody>
      </p:sp>
      <p:sp>
        <p:nvSpPr>
          <p:cNvPr id="3" name="Content Placeholder 2"/>
          <p:cNvSpPr>
            <a:spLocks noGrp="1"/>
          </p:cNvSpPr>
          <p:nvPr>
            <p:ph idx="1"/>
          </p:nvPr>
        </p:nvSpPr>
        <p:spPr>
          <a:xfrm>
            <a:off x="457200" y="914400"/>
            <a:ext cx="8229600" cy="5562600"/>
          </a:xfrm>
        </p:spPr>
        <p:txBody>
          <a:bodyPr>
            <a:normAutofit fontScale="85000" lnSpcReduction="10000"/>
          </a:bodyPr>
          <a:lstStyle/>
          <a:p>
            <a:pPr marL="0" indent="0">
              <a:buNone/>
            </a:pPr>
            <a:r>
              <a:rPr lang="en-IE" dirty="0">
                <a:latin typeface="Times New Roman" panose="02020603050405020304" pitchFamily="18" charset="0"/>
                <a:cs typeface="Times New Roman" panose="02020603050405020304" pitchFamily="18" charset="0"/>
              </a:rPr>
              <a:t>‘Multiple opportunities for participation will be developed, from participation on boards of management, parent associations and school committees, to involvement in everyday school activities such as:</a:t>
            </a:r>
          </a:p>
          <a:p>
            <a:r>
              <a:rPr lang="en-IE" dirty="0">
                <a:latin typeface="Times New Roman" panose="02020603050405020304" pitchFamily="18" charset="0"/>
                <a:cs typeface="Times New Roman" panose="02020603050405020304" pitchFamily="18" charset="0"/>
              </a:rPr>
              <a:t>participating in classroom activities;</a:t>
            </a:r>
          </a:p>
          <a:p>
            <a:r>
              <a:rPr lang="en-IE" dirty="0">
                <a:latin typeface="Times New Roman" panose="02020603050405020304" pitchFamily="18" charset="0"/>
                <a:cs typeface="Times New Roman" panose="02020603050405020304" pitchFamily="18" charset="0"/>
              </a:rPr>
              <a:t>organising and facilitating extra-curricular activities; </a:t>
            </a:r>
          </a:p>
          <a:p>
            <a:r>
              <a:rPr lang="en-IE" dirty="0">
                <a:latin typeface="Times New Roman" panose="02020603050405020304" pitchFamily="18" charset="0"/>
                <a:cs typeface="Times New Roman" panose="02020603050405020304" pitchFamily="18" charset="0"/>
              </a:rPr>
              <a:t>supporting activities such as paired reading and paired maths;</a:t>
            </a:r>
          </a:p>
          <a:p>
            <a:r>
              <a:rPr lang="en-IE" dirty="0">
                <a:latin typeface="Times New Roman" panose="02020603050405020304" pitchFamily="18" charset="0"/>
                <a:cs typeface="Times New Roman" panose="02020603050405020304" pitchFamily="18" charset="0"/>
              </a:rPr>
              <a:t>developing and/or assisting with artistic, musical, dramatic, linguistic, or scientific and technological programmes; </a:t>
            </a:r>
          </a:p>
          <a:p>
            <a:r>
              <a:rPr lang="en-IE" dirty="0">
                <a:latin typeface="Times New Roman" panose="02020603050405020304" pitchFamily="18" charset="0"/>
                <a:cs typeface="Times New Roman" panose="02020603050405020304" pitchFamily="18" charset="0"/>
              </a:rPr>
              <a:t>supporting the delivery of Educate </a:t>
            </a:r>
            <a:r>
              <a:rPr lang="en-IE" dirty="0" err="1">
                <a:latin typeface="Times New Roman" panose="02020603050405020304" pitchFamily="18" charset="0"/>
                <a:cs typeface="Times New Roman" panose="02020603050405020304" pitchFamily="18" charset="0"/>
              </a:rPr>
              <a:t>Together’s</a:t>
            </a:r>
            <a:r>
              <a:rPr lang="en-IE" dirty="0">
                <a:latin typeface="Times New Roman" panose="02020603050405020304" pitchFamily="18" charset="0"/>
                <a:cs typeface="Times New Roman" panose="02020603050405020304" pitchFamily="18" charset="0"/>
              </a:rPr>
              <a:t> distinct ethical curriculum’</a:t>
            </a:r>
          </a:p>
          <a:p>
            <a:pPr marL="0" indent="0">
              <a:buNone/>
            </a:pPr>
            <a:endParaRPr lang="en-IE" dirty="0"/>
          </a:p>
        </p:txBody>
      </p:sp>
    </p:spTree>
    <p:extLst>
      <p:ext uri="{BB962C8B-B14F-4D97-AF65-F5344CB8AC3E}">
        <p14:creationId xmlns:p14="http://schemas.microsoft.com/office/powerpoint/2010/main" val="793948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Immediate partnership opportunities identified by teachers…</a:t>
            </a:r>
            <a:endParaRPr lang="en-IE" sz="3600" dirty="0">
              <a:solidFill>
                <a:srgbClr val="FF0000"/>
              </a:solidFill>
            </a:endParaRPr>
          </a:p>
        </p:txBody>
      </p:sp>
      <p:sp>
        <p:nvSpPr>
          <p:cNvPr id="3" name="Content Placeholder 2"/>
          <p:cNvSpPr>
            <a:spLocks noGrp="1"/>
          </p:cNvSpPr>
          <p:nvPr>
            <p:ph idx="1"/>
          </p:nvPr>
        </p:nvSpPr>
        <p:spPr>
          <a:xfrm>
            <a:off x="304800" y="1343360"/>
            <a:ext cx="8538411" cy="5514640"/>
          </a:xfrm>
        </p:spPr>
        <p:txBody>
          <a:bodyPr>
            <a:normAutofit lnSpcReduction="10000"/>
          </a:bodyPr>
          <a:lstStyle/>
          <a:p>
            <a:r>
              <a:rPr lang="en-US" sz="2400" dirty="0"/>
              <a:t>Supporting / leading extra-curricular activities  - encouraging students to join clubs, helping to run clubs</a:t>
            </a:r>
          </a:p>
          <a:p>
            <a:r>
              <a:rPr lang="en-US" sz="2400" dirty="0"/>
              <a:t>Donating / sourcing materials  / equipment / funding for clubs, school library, garden and bike workshop…</a:t>
            </a:r>
          </a:p>
          <a:p>
            <a:r>
              <a:rPr lang="en-US" sz="2400" dirty="0"/>
              <a:t>Creating working groups to support particular subject departments (Art, Humanities, Science, Computing…)</a:t>
            </a:r>
          </a:p>
          <a:p>
            <a:r>
              <a:rPr lang="en-US" sz="2400" dirty="0"/>
              <a:t>Running workshops / education sessions for parents (e.g. on ICT use, Homework, E-safety, social media and young people, summer learning opportunities…)</a:t>
            </a:r>
          </a:p>
          <a:p>
            <a:r>
              <a:rPr lang="en-US" sz="2400" dirty="0"/>
              <a:t>Developing proposals for future Phenomenon Based Learning Weeks (could be an opportunity for collaboration between parent and student?)</a:t>
            </a:r>
          </a:p>
          <a:p>
            <a:r>
              <a:rPr lang="en-US" sz="2400" dirty="0"/>
              <a:t>Making proposals for teaching and learning activities including field trips, celebrations, experiments, challenges, homework activities…(Science Week 2017?)</a:t>
            </a:r>
          </a:p>
        </p:txBody>
      </p:sp>
    </p:spTree>
    <p:extLst>
      <p:ext uri="{BB962C8B-B14F-4D97-AF65-F5344CB8AC3E}">
        <p14:creationId xmlns:p14="http://schemas.microsoft.com/office/powerpoint/2010/main" val="287400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172200" cy="639762"/>
          </a:xfrm>
        </p:spPr>
        <p:txBody>
          <a:bodyPr>
            <a:noAutofit/>
          </a:bodyPr>
          <a:lstStyle/>
          <a:p>
            <a:r>
              <a:rPr lang="en-US" sz="3600" dirty="0"/>
              <a:t>Other partnership opportunities</a:t>
            </a:r>
            <a:endParaRPr lang="en-IE" sz="3600" dirty="0">
              <a:solidFill>
                <a:srgbClr val="FF0000"/>
              </a:solidFill>
            </a:endParaRPr>
          </a:p>
        </p:txBody>
      </p:sp>
      <p:sp>
        <p:nvSpPr>
          <p:cNvPr id="3" name="Content Placeholder 2"/>
          <p:cNvSpPr>
            <a:spLocks noGrp="1"/>
          </p:cNvSpPr>
          <p:nvPr>
            <p:ph idx="1"/>
          </p:nvPr>
        </p:nvSpPr>
        <p:spPr>
          <a:xfrm>
            <a:off x="302794" y="1090863"/>
            <a:ext cx="8538411" cy="5257800"/>
          </a:xfrm>
        </p:spPr>
        <p:txBody>
          <a:bodyPr>
            <a:normAutofit fontScale="85000" lnSpcReduction="10000"/>
          </a:bodyPr>
          <a:lstStyle/>
          <a:p>
            <a:r>
              <a:rPr lang="en-US" dirty="0"/>
              <a:t>A working group(s) to support the development of the new temporary accommodation and final school site / buildings - </a:t>
            </a:r>
            <a:r>
              <a:rPr lang="en-IE" dirty="0"/>
              <a:t>parents (or other voluntary contacts) with experience in the following areas: </a:t>
            </a:r>
            <a:r>
              <a:rPr lang="en-IE" b="1" dirty="0"/>
              <a:t>engineering, architecture, planning applications, construction </a:t>
            </a:r>
            <a:r>
              <a:rPr lang="en-IE" dirty="0"/>
              <a:t>etc. If you have any experience in this area, and are willing to help brainstorm some ideas, please Colm know.</a:t>
            </a:r>
          </a:p>
          <a:p>
            <a:endParaRPr lang="en-US" dirty="0"/>
          </a:p>
          <a:p>
            <a:r>
              <a:rPr lang="en-US" dirty="0"/>
              <a:t>Practical assistance with the move to new site (moving teaching supplies, furniture ) when the time comes? </a:t>
            </a:r>
          </a:p>
          <a:p>
            <a:endParaRPr lang="en-US" dirty="0"/>
          </a:p>
          <a:p>
            <a:r>
              <a:rPr lang="en-US" dirty="0"/>
              <a:t>Afterschool homework club run by parents? (3:30pm -4.45pm) Garda Vetting would be required.</a:t>
            </a:r>
          </a:p>
        </p:txBody>
      </p:sp>
    </p:spTree>
    <p:extLst>
      <p:ext uri="{BB962C8B-B14F-4D97-AF65-F5344CB8AC3E}">
        <p14:creationId xmlns:p14="http://schemas.microsoft.com/office/powerpoint/2010/main" val="35576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a:t>Extra-curricular clubs parents could support or add to…</a:t>
            </a:r>
            <a:endParaRPr lang="en-IE" sz="2800" dirty="0"/>
          </a:p>
        </p:txBody>
      </p:sp>
      <p:sp>
        <p:nvSpPr>
          <p:cNvPr id="3" name="Content Placeholder 2"/>
          <p:cNvSpPr>
            <a:spLocks noGrp="1"/>
          </p:cNvSpPr>
          <p:nvPr>
            <p:ph idx="1"/>
          </p:nvPr>
        </p:nvSpPr>
        <p:spPr>
          <a:xfrm>
            <a:off x="381000" y="914400"/>
            <a:ext cx="8686800" cy="5791200"/>
          </a:xfrm>
        </p:spPr>
        <p:txBody>
          <a:bodyPr>
            <a:normAutofit fontScale="92500" lnSpcReduction="20000"/>
          </a:bodyPr>
          <a:lstStyle/>
          <a:p>
            <a:pPr marL="0" indent="0">
              <a:buNone/>
            </a:pPr>
            <a:r>
              <a:rPr lang="en-US" sz="2400" b="1" dirty="0"/>
              <a:t>Mondays 8.00 - 8.30am  - Global Issues Café </a:t>
            </a:r>
            <a:r>
              <a:rPr lang="en-US" sz="2400" dirty="0"/>
              <a:t>– a free subscription to a newspaper or journal would be a great if anyone has contacts?</a:t>
            </a:r>
          </a:p>
          <a:p>
            <a:pPr marL="0" indent="0">
              <a:buNone/>
            </a:pPr>
            <a:endParaRPr lang="en-US" sz="1200" dirty="0"/>
          </a:p>
          <a:p>
            <a:pPr marL="0" indent="0">
              <a:buNone/>
            </a:pPr>
            <a:r>
              <a:rPr lang="en-US" sz="2400" b="1" dirty="0"/>
              <a:t>Tuesdays 3.30-4.30pm – Drama </a:t>
            </a:r>
            <a:r>
              <a:rPr lang="en-US" sz="2400" dirty="0"/>
              <a:t>– volunteer drama facilitators welcome. Suggestions for plays / sourcing scripts materials and further items later in the year. Minimum 6 students needed to keep this going so parental encouragement to join/stay involved would help…</a:t>
            </a:r>
          </a:p>
          <a:p>
            <a:pPr marL="0" indent="0">
              <a:buNone/>
            </a:pPr>
            <a:endParaRPr lang="en-US" sz="1100" dirty="0"/>
          </a:p>
          <a:p>
            <a:pPr marL="0" indent="0">
              <a:buNone/>
            </a:pPr>
            <a:r>
              <a:rPr lang="en-US" sz="2400" b="1" dirty="0"/>
              <a:t>Wednesdays 12.45 – 1.45pm – Creativity Club</a:t>
            </a:r>
          </a:p>
          <a:p>
            <a:pPr marL="0" indent="0">
              <a:buNone/>
            </a:pPr>
            <a:r>
              <a:rPr lang="en-US" sz="2400" b="1" dirty="0"/>
              <a:t>12.45 – 1.45pm Athletics:  </a:t>
            </a:r>
            <a:r>
              <a:rPr lang="en-IE" sz="2400" dirty="0"/>
              <a:t>Coaching of Track and Field events from February-June. Have you experience in events such as shot-putt, discuss, javelin, long-jump, high-jump, hurdles, pole-vault, sprint-events, distance-running. Garda vetting would be required.</a:t>
            </a:r>
            <a:endParaRPr lang="en-US" sz="2400" dirty="0"/>
          </a:p>
          <a:p>
            <a:pPr marL="0" indent="0">
              <a:buNone/>
            </a:pPr>
            <a:r>
              <a:rPr lang="en-US" sz="2400" b="1" dirty="0"/>
              <a:t>1-2pm Woodwork: </a:t>
            </a:r>
            <a:r>
              <a:rPr lang="en-US" sz="2400" dirty="0"/>
              <a:t>Experienced woodworkers would be very welcome to co-facilitate  this and develop new projects (currently we aim to build a sit and reach box for a science experiment and a bookshelf on wheels)</a:t>
            </a:r>
          </a:p>
          <a:p>
            <a:pPr marL="0" indent="0">
              <a:buNone/>
            </a:pPr>
            <a:endParaRPr lang="en-US" sz="1200" dirty="0"/>
          </a:p>
          <a:p>
            <a:pPr marL="0" indent="0">
              <a:buNone/>
            </a:pPr>
            <a:r>
              <a:rPr lang="en-US" sz="2400" b="1" dirty="0"/>
              <a:t>Friday 3.30-4.30pm – STEAM</a:t>
            </a:r>
            <a:r>
              <a:rPr lang="en-US" sz="2400" dirty="0"/>
              <a:t> – </a:t>
            </a:r>
            <a:r>
              <a:rPr lang="en-US" sz="2400" b="1" dirty="0"/>
              <a:t>mentors / experts </a:t>
            </a:r>
            <a:r>
              <a:rPr lang="en-US" sz="2400" dirty="0"/>
              <a:t>to speak to students about their science project plans  e.g. experts on sound, water quality and sports sciences would be helpful at the moment</a:t>
            </a:r>
            <a:endParaRPr lang="en-IE" sz="2400" dirty="0"/>
          </a:p>
        </p:txBody>
      </p:sp>
    </p:spTree>
    <p:extLst>
      <p:ext uri="{BB962C8B-B14F-4D97-AF65-F5344CB8AC3E}">
        <p14:creationId xmlns:p14="http://schemas.microsoft.com/office/powerpoint/2010/main" val="2070232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fontScale="90000"/>
          </a:bodyPr>
          <a:lstStyle/>
          <a:p>
            <a:r>
              <a:rPr lang="en-US" dirty="0"/>
              <a:t>Other areas for greater communication and collaboration:</a:t>
            </a:r>
            <a:endParaRPr lang="en-IE" dirty="0"/>
          </a:p>
        </p:txBody>
      </p:sp>
      <p:sp>
        <p:nvSpPr>
          <p:cNvPr id="3" name="Content Placeholder 2"/>
          <p:cNvSpPr>
            <a:spLocks noGrp="1"/>
          </p:cNvSpPr>
          <p:nvPr>
            <p:ph idx="1"/>
          </p:nvPr>
        </p:nvSpPr>
        <p:spPr>
          <a:xfrm>
            <a:off x="457200" y="1828800"/>
            <a:ext cx="8229600" cy="4724400"/>
          </a:xfrm>
        </p:spPr>
        <p:txBody>
          <a:bodyPr>
            <a:normAutofit lnSpcReduction="10000"/>
          </a:bodyPr>
          <a:lstStyle/>
          <a:p>
            <a:r>
              <a:rPr lang="en-US" dirty="0"/>
              <a:t>Teachers would welcome contact from parents about learning issues – notes in journals or call the office, set up meetings with subject teachers or class tutors where possible</a:t>
            </a:r>
          </a:p>
          <a:p>
            <a:endParaRPr lang="en-US" dirty="0"/>
          </a:p>
          <a:p>
            <a:r>
              <a:rPr lang="en-US" dirty="0"/>
              <a:t>New extra-curricular clubs? Debate team coaching has been offered.. </a:t>
            </a:r>
          </a:p>
          <a:p>
            <a:endParaRPr lang="en-US" dirty="0"/>
          </a:p>
          <a:p>
            <a:r>
              <a:rPr lang="en-US" dirty="0"/>
              <a:t>Establishing the school library </a:t>
            </a:r>
          </a:p>
          <a:p>
            <a:endParaRPr lang="en-IE" dirty="0"/>
          </a:p>
          <a:p>
            <a:endParaRPr lang="en-US" dirty="0"/>
          </a:p>
        </p:txBody>
      </p:sp>
    </p:spTree>
    <p:extLst>
      <p:ext uri="{BB962C8B-B14F-4D97-AF65-F5344CB8AC3E}">
        <p14:creationId xmlns:p14="http://schemas.microsoft.com/office/powerpoint/2010/main" val="232844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2094600" y="2045135"/>
            <a:ext cx="1944000" cy="1944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5" name="Oval 4"/>
          <p:cNvSpPr>
            <a:spLocks noChangeAspect="1"/>
          </p:cNvSpPr>
          <p:nvPr/>
        </p:nvSpPr>
        <p:spPr>
          <a:xfrm>
            <a:off x="4985199" y="4094009"/>
            <a:ext cx="1944000" cy="1944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6" name="Oval 5"/>
          <p:cNvSpPr>
            <a:spLocks noChangeAspect="1"/>
          </p:cNvSpPr>
          <p:nvPr/>
        </p:nvSpPr>
        <p:spPr>
          <a:xfrm>
            <a:off x="3886200" y="756938"/>
            <a:ext cx="1944000" cy="1944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7" name="Oval 6"/>
          <p:cNvSpPr>
            <a:spLocks noChangeAspect="1"/>
          </p:cNvSpPr>
          <p:nvPr/>
        </p:nvSpPr>
        <p:spPr>
          <a:xfrm>
            <a:off x="5677800" y="2045135"/>
            <a:ext cx="1944000" cy="1944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2769575" y="4117374"/>
            <a:ext cx="1944000" cy="1944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10" name="TextBox 9"/>
          <p:cNvSpPr txBox="1"/>
          <p:nvPr/>
        </p:nvSpPr>
        <p:spPr>
          <a:xfrm>
            <a:off x="4148679" y="154275"/>
            <a:ext cx="137160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Student Assembly</a:t>
            </a:r>
            <a:endParaRPr lang="en-IE" sz="1600" dirty="0">
              <a:latin typeface="Arial" panose="020B0604020202020204" pitchFamily="34" charset="0"/>
              <a:cs typeface="Arial" panose="020B0604020202020204" pitchFamily="34" charset="0"/>
            </a:endParaRPr>
          </a:p>
        </p:txBody>
      </p:sp>
      <p:sp>
        <p:nvSpPr>
          <p:cNvPr id="11" name="TextBox 10"/>
          <p:cNvSpPr txBox="1"/>
          <p:nvPr/>
        </p:nvSpPr>
        <p:spPr>
          <a:xfrm>
            <a:off x="875400" y="2035420"/>
            <a:ext cx="137160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Teaching staff</a:t>
            </a:r>
            <a:endParaRPr lang="en-IE" sz="1600" dirty="0">
              <a:latin typeface="Arial" panose="020B0604020202020204" pitchFamily="34" charset="0"/>
              <a:cs typeface="Arial" panose="020B0604020202020204" pitchFamily="34" charset="0"/>
            </a:endParaRPr>
          </a:p>
        </p:txBody>
      </p:sp>
      <p:sp>
        <p:nvSpPr>
          <p:cNvPr id="12" name="TextBox 11"/>
          <p:cNvSpPr txBox="1"/>
          <p:nvPr/>
        </p:nvSpPr>
        <p:spPr>
          <a:xfrm>
            <a:off x="7605937" y="2690292"/>
            <a:ext cx="137160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Parents Council</a:t>
            </a:r>
            <a:endParaRPr lang="en-IE" sz="1600" dirty="0">
              <a:latin typeface="Arial" panose="020B0604020202020204" pitchFamily="34" charset="0"/>
              <a:cs typeface="Arial" panose="020B0604020202020204" pitchFamily="34" charset="0"/>
            </a:endParaRPr>
          </a:p>
        </p:txBody>
      </p:sp>
      <p:sp>
        <p:nvSpPr>
          <p:cNvPr id="14" name="TextBox 13"/>
          <p:cNvSpPr txBox="1"/>
          <p:nvPr/>
        </p:nvSpPr>
        <p:spPr>
          <a:xfrm>
            <a:off x="1126077" y="5033103"/>
            <a:ext cx="1505400" cy="67710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Management </a:t>
            </a:r>
            <a:r>
              <a:rPr lang="en-US" sz="1100" dirty="0">
                <a:latin typeface="Arial" panose="020B0604020202020204" pitchFamily="34" charset="0"/>
                <a:cs typeface="Arial" panose="020B0604020202020204" pitchFamily="34" charset="0"/>
              </a:rPr>
              <a:t>Principal and Deputy Principal(s)</a:t>
            </a:r>
            <a:endParaRPr lang="en-IE" sz="1600" dirty="0">
              <a:latin typeface="Arial" panose="020B0604020202020204" pitchFamily="34" charset="0"/>
              <a:cs typeface="Arial" panose="020B0604020202020204" pitchFamily="34" charset="0"/>
            </a:endParaRPr>
          </a:p>
        </p:txBody>
      </p:sp>
      <p:sp>
        <p:nvSpPr>
          <p:cNvPr id="16" name="TextBox 15"/>
          <p:cNvSpPr txBox="1"/>
          <p:nvPr/>
        </p:nvSpPr>
        <p:spPr>
          <a:xfrm>
            <a:off x="5271399" y="4773621"/>
            <a:ext cx="1371600" cy="338554"/>
          </a:xfrm>
          <a:prstGeom prst="rect">
            <a:avLst/>
          </a:prstGeom>
          <a:noFill/>
        </p:spPr>
        <p:txBody>
          <a:bodyPr wrap="square" rtlCol="0">
            <a:spAutoFit/>
          </a:bodyPr>
          <a:lstStyle/>
          <a:p>
            <a:pPr algn="ctr"/>
            <a:endParaRPr lang="en-IE" sz="1600" dirty="0">
              <a:latin typeface="Arial" panose="020B0604020202020204" pitchFamily="34" charset="0"/>
              <a:cs typeface="Arial" panose="020B0604020202020204" pitchFamily="34" charset="0"/>
            </a:endParaRPr>
          </a:p>
        </p:txBody>
      </p:sp>
      <p:sp>
        <p:nvSpPr>
          <p:cNvPr id="17" name="TextBox 16"/>
          <p:cNvSpPr txBox="1"/>
          <p:nvPr/>
        </p:nvSpPr>
        <p:spPr>
          <a:xfrm>
            <a:off x="6869100" y="5171795"/>
            <a:ext cx="150540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Board of Management</a:t>
            </a:r>
            <a:endParaRPr lang="en-IE" sz="1600" dirty="0">
              <a:latin typeface="Arial" panose="020B0604020202020204" pitchFamily="34" charset="0"/>
              <a:cs typeface="Arial" panose="020B0604020202020204" pitchFamily="34" charset="0"/>
            </a:endParaRPr>
          </a:p>
        </p:txBody>
      </p:sp>
      <p:sp>
        <p:nvSpPr>
          <p:cNvPr id="19" name="TextBox 18"/>
          <p:cNvSpPr txBox="1"/>
          <p:nvPr/>
        </p:nvSpPr>
        <p:spPr>
          <a:xfrm>
            <a:off x="101050" y="113899"/>
            <a:ext cx="3575778" cy="830997"/>
          </a:xfrm>
          <a:prstGeom prst="rect">
            <a:avLst/>
          </a:prstGeom>
          <a:noFill/>
        </p:spPr>
        <p:txBody>
          <a:bodyPr wrap="square" rtlCol="0">
            <a:spAutoFit/>
          </a:bodyPr>
          <a:lstStyle/>
          <a:p>
            <a:r>
              <a:rPr lang="en-US" sz="2400" dirty="0"/>
              <a:t>How these partners currently make decisions…</a:t>
            </a:r>
            <a:endParaRPr lang="en-IE" sz="2400" dirty="0"/>
          </a:p>
        </p:txBody>
      </p:sp>
      <p:sp>
        <p:nvSpPr>
          <p:cNvPr id="2" name="TextBox 1"/>
          <p:cNvSpPr txBox="1"/>
          <p:nvPr/>
        </p:nvSpPr>
        <p:spPr>
          <a:xfrm>
            <a:off x="4082286" y="1119301"/>
            <a:ext cx="1641937" cy="1077218"/>
          </a:xfrm>
          <a:prstGeom prst="rect">
            <a:avLst/>
          </a:prstGeom>
          <a:noFill/>
        </p:spPr>
        <p:txBody>
          <a:bodyPr wrap="square" rtlCol="0">
            <a:spAutoFit/>
          </a:bodyPr>
          <a:lstStyle/>
          <a:p>
            <a:pPr algn="ctr"/>
            <a:r>
              <a:rPr lang="en-US" sz="1600" dirty="0"/>
              <a:t>Meets monthly, decides by consensus of all students present</a:t>
            </a:r>
            <a:endParaRPr lang="en-IE" sz="1600" dirty="0"/>
          </a:p>
        </p:txBody>
      </p:sp>
      <p:sp>
        <p:nvSpPr>
          <p:cNvPr id="18" name="TextBox 17"/>
          <p:cNvSpPr txBox="1"/>
          <p:nvPr/>
        </p:nvSpPr>
        <p:spPr>
          <a:xfrm>
            <a:off x="2207495" y="2286000"/>
            <a:ext cx="1718211" cy="1477328"/>
          </a:xfrm>
          <a:prstGeom prst="rect">
            <a:avLst/>
          </a:prstGeom>
          <a:noFill/>
        </p:spPr>
        <p:txBody>
          <a:bodyPr wrap="square" rtlCol="0">
            <a:spAutoFit/>
          </a:bodyPr>
          <a:lstStyle/>
          <a:p>
            <a:pPr algn="ctr"/>
            <a:r>
              <a:rPr lang="en-US" dirty="0"/>
              <a:t>Meets (weekly at present) decides by consensus of all teaching staff</a:t>
            </a:r>
            <a:endParaRPr lang="en-IE" dirty="0"/>
          </a:p>
        </p:txBody>
      </p:sp>
      <p:sp>
        <p:nvSpPr>
          <p:cNvPr id="20" name="TextBox 19"/>
          <p:cNvSpPr txBox="1"/>
          <p:nvPr/>
        </p:nvSpPr>
        <p:spPr>
          <a:xfrm>
            <a:off x="5846617" y="2383387"/>
            <a:ext cx="1714772" cy="1508105"/>
          </a:xfrm>
          <a:prstGeom prst="rect">
            <a:avLst/>
          </a:prstGeom>
          <a:noFill/>
        </p:spPr>
        <p:txBody>
          <a:bodyPr wrap="square" rtlCol="0">
            <a:spAutoFit/>
          </a:bodyPr>
          <a:lstStyle/>
          <a:p>
            <a:pPr algn="ctr"/>
            <a:r>
              <a:rPr lang="en-US" sz="1600" dirty="0"/>
              <a:t>Meets monthly, decides </a:t>
            </a:r>
            <a:r>
              <a:rPr lang="en-IE" sz="1600" dirty="0"/>
              <a:t>by majority vote of those in attendance </a:t>
            </a:r>
          </a:p>
          <a:p>
            <a:pPr algn="ctr"/>
            <a:endParaRPr lang="en-IE" sz="1200" dirty="0"/>
          </a:p>
        </p:txBody>
      </p:sp>
      <p:sp>
        <p:nvSpPr>
          <p:cNvPr id="21" name="TextBox 20"/>
          <p:cNvSpPr txBox="1"/>
          <p:nvPr/>
        </p:nvSpPr>
        <p:spPr>
          <a:xfrm>
            <a:off x="5278200" y="4113381"/>
            <a:ext cx="1371600" cy="2092881"/>
          </a:xfrm>
          <a:prstGeom prst="rect">
            <a:avLst/>
          </a:prstGeom>
          <a:noFill/>
        </p:spPr>
        <p:txBody>
          <a:bodyPr wrap="square" rtlCol="0">
            <a:spAutoFit/>
          </a:bodyPr>
          <a:lstStyle/>
          <a:p>
            <a:pPr algn="ctr"/>
            <a:r>
              <a:rPr lang="en-US" sz="1600" dirty="0"/>
              <a:t>Meets monthly, decides </a:t>
            </a:r>
            <a:r>
              <a:rPr lang="en-IE" sz="1600" dirty="0"/>
              <a:t>by consensus of all members, </a:t>
            </a:r>
            <a:r>
              <a:rPr lang="en-IE" sz="1200" dirty="0"/>
              <a:t>but can take a vote where consensus not reached.</a:t>
            </a:r>
          </a:p>
          <a:p>
            <a:pPr algn="ctr"/>
            <a:endParaRPr lang="en-IE" sz="1400" dirty="0"/>
          </a:p>
        </p:txBody>
      </p:sp>
      <p:sp>
        <p:nvSpPr>
          <p:cNvPr id="22" name="TextBox 21"/>
          <p:cNvSpPr txBox="1"/>
          <p:nvPr/>
        </p:nvSpPr>
        <p:spPr>
          <a:xfrm>
            <a:off x="3010993" y="4269774"/>
            <a:ext cx="1461164" cy="1738938"/>
          </a:xfrm>
          <a:prstGeom prst="rect">
            <a:avLst/>
          </a:prstGeom>
          <a:noFill/>
        </p:spPr>
        <p:txBody>
          <a:bodyPr wrap="square" rtlCol="0">
            <a:spAutoFit/>
          </a:bodyPr>
          <a:lstStyle/>
          <a:p>
            <a:pPr algn="ctr"/>
            <a:r>
              <a:rPr lang="en-US" sz="1600" dirty="0"/>
              <a:t>Legally Principal is responsible for decisions, in practice made by consensus</a:t>
            </a:r>
            <a:endParaRPr lang="en-IE" sz="1600" dirty="0"/>
          </a:p>
          <a:p>
            <a:pPr algn="ctr"/>
            <a:endParaRPr lang="en-IE" sz="1100" dirty="0"/>
          </a:p>
        </p:txBody>
      </p:sp>
      <p:sp>
        <p:nvSpPr>
          <p:cNvPr id="23" name="TextBox 22"/>
          <p:cNvSpPr txBox="1"/>
          <p:nvPr/>
        </p:nvSpPr>
        <p:spPr>
          <a:xfrm>
            <a:off x="3669595" y="6206262"/>
            <a:ext cx="1371600" cy="584775"/>
          </a:xfrm>
          <a:prstGeom prst="rect">
            <a:avLst/>
          </a:prstGeom>
          <a:noFill/>
        </p:spPr>
        <p:txBody>
          <a:bodyPr wrap="square" rtlCol="0">
            <a:spAutoFit/>
          </a:bodyPr>
          <a:lstStyle/>
          <a:p>
            <a:pPr algn="ctr"/>
            <a:r>
              <a:rPr lang="en-US" sz="1600" dirty="0"/>
              <a:t>Department of Education</a:t>
            </a:r>
            <a:endParaRPr lang="en-IE" sz="2400" dirty="0"/>
          </a:p>
        </p:txBody>
      </p:sp>
      <p:sp>
        <p:nvSpPr>
          <p:cNvPr id="24" name="TextBox 23"/>
          <p:cNvSpPr txBox="1"/>
          <p:nvPr/>
        </p:nvSpPr>
        <p:spPr>
          <a:xfrm>
            <a:off x="5041195" y="6206262"/>
            <a:ext cx="1371600" cy="584775"/>
          </a:xfrm>
          <a:prstGeom prst="rect">
            <a:avLst/>
          </a:prstGeom>
          <a:noFill/>
        </p:spPr>
        <p:txBody>
          <a:bodyPr wrap="square" rtlCol="0">
            <a:spAutoFit/>
          </a:bodyPr>
          <a:lstStyle/>
          <a:p>
            <a:pPr algn="ctr"/>
            <a:r>
              <a:rPr lang="en-US" sz="1600" dirty="0"/>
              <a:t>Educate Together</a:t>
            </a:r>
            <a:endParaRPr lang="en-IE" sz="2400" dirty="0"/>
          </a:p>
        </p:txBody>
      </p:sp>
      <p:sp>
        <p:nvSpPr>
          <p:cNvPr id="25" name="TextBox 24"/>
          <p:cNvSpPr txBox="1"/>
          <p:nvPr/>
        </p:nvSpPr>
        <p:spPr>
          <a:xfrm>
            <a:off x="2085089" y="6313983"/>
            <a:ext cx="1840617" cy="369332"/>
          </a:xfrm>
          <a:prstGeom prst="rect">
            <a:avLst/>
          </a:prstGeom>
          <a:noFill/>
        </p:spPr>
        <p:txBody>
          <a:bodyPr wrap="square" rtlCol="0">
            <a:spAutoFit/>
          </a:bodyPr>
          <a:lstStyle/>
          <a:p>
            <a:r>
              <a:rPr lang="en-US" dirty="0"/>
              <a:t>Other partners:</a:t>
            </a:r>
            <a:endParaRPr lang="en-IE" dirty="0"/>
          </a:p>
        </p:txBody>
      </p:sp>
    </p:spTree>
    <p:extLst>
      <p:ext uri="{BB962C8B-B14F-4D97-AF65-F5344CB8AC3E}">
        <p14:creationId xmlns:p14="http://schemas.microsoft.com/office/powerpoint/2010/main" val="2580106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a:t>Whole school community events parents could help to </a:t>
            </a:r>
            <a:r>
              <a:rPr lang="en-US" sz="3200" dirty="0" err="1"/>
              <a:t>organise</a:t>
            </a:r>
            <a:r>
              <a:rPr lang="en-US" sz="3200" dirty="0"/>
              <a:t>…</a:t>
            </a:r>
            <a:endParaRPr lang="en-IE" sz="3200" dirty="0"/>
          </a:p>
        </p:txBody>
      </p:sp>
      <p:sp>
        <p:nvSpPr>
          <p:cNvPr id="3" name="Content Placeholder 2"/>
          <p:cNvSpPr>
            <a:spLocks noGrp="1"/>
          </p:cNvSpPr>
          <p:nvPr>
            <p:ph idx="1"/>
          </p:nvPr>
        </p:nvSpPr>
        <p:spPr>
          <a:xfrm>
            <a:off x="369341" y="1193464"/>
            <a:ext cx="5421859" cy="5435936"/>
          </a:xfrm>
        </p:spPr>
        <p:txBody>
          <a:bodyPr>
            <a:normAutofit fontScale="70000" lnSpcReduction="20000"/>
          </a:bodyPr>
          <a:lstStyle/>
          <a:p>
            <a:r>
              <a:rPr lang="en-US" dirty="0"/>
              <a:t>Music gig (being organized by students) but could be an opportunity for parents too…providing equipment / transport / logistics…</a:t>
            </a:r>
          </a:p>
          <a:p>
            <a:endParaRPr lang="en-US" dirty="0"/>
          </a:p>
          <a:p>
            <a:r>
              <a:rPr lang="en-US" dirty="0"/>
              <a:t>Local food feast in May (being organized by students) but existing and new parents to be asked to start growing food for it and to come along… parents could volunteer as musicians, provide activities for younger children…</a:t>
            </a:r>
          </a:p>
          <a:p>
            <a:endParaRPr lang="en-US" dirty="0"/>
          </a:p>
          <a:p>
            <a:r>
              <a:rPr lang="en-US" dirty="0"/>
              <a:t>Art exhibition - collaboration with Sample Studios</a:t>
            </a:r>
          </a:p>
          <a:p>
            <a:endParaRPr lang="en-US" dirty="0"/>
          </a:p>
          <a:p>
            <a:r>
              <a:rPr lang="en-US" dirty="0"/>
              <a:t>School-warming party in September?</a:t>
            </a:r>
            <a:endParaRPr lang="en-IE" dirty="0"/>
          </a:p>
        </p:txBody>
      </p:sp>
      <p:pic>
        <p:nvPicPr>
          <p:cNvPr id="4" name="Picture 3"/>
          <p:cNvPicPr>
            <a:picLocks noChangeAspect="1"/>
          </p:cNvPicPr>
          <p:nvPr/>
        </p:nvPicPr>
        <p:blipFill>
          <a:blip r:embed="rId2"/>
          <a:stretch>
            <a:fillRect/>
          </a:stretch>
        </p:blipFill>
        <p:spPr>
          <a:xfrm>
            <a:off x="5979765" y="2776410"/>
            <a:ext cx="2740479" cy="1447800"/>
          </a:xfrm>
          <a:prstGeom prst="rect">
            <a:avLst/>
          </a:prstGeom>
        </p:spPr>
      </p:pic>
      <p:pic>
        <p:nvPicPr>
          <p:cNvPr id="5" name="Picture 4"/>
          <p:cNvPicPr>
            <a:picLocks noChangeAspect="1"/>
          </p:cNvPicPr>
          <p:nvPr/>
        </p:nvPicPr>
        <p:blipFill>
          <a:blip r:embed="rId3"/>
          <a:stretch>
            <a:fillRect/>
          </a:stretch>
        </p:blipFill>
        <p:spPr>
          <a:xfrm>
            <a:off x="6400800" y="1086852"/>
            <a:ext cx="2028125" cy="1349625"/>
          </a:xfrm>
          <a:prstGeom prst="rect">
            <a:avLst/>
          </a:prstGeom>
        </p:spPr>
      </p:pic>
      <p:pic>
        <p:nvPicPr>
          <p:cNvPr id="7" name="Picture 6"/>
          <p:cNvPicPr>
            <a:picLocks noChangeAspect="1"/>
          </p:cNvPicPr>
          <p:nvPr/>
        </p:nvPicPr>
        <p:blipFill>
          <a:blip r:embed="rId4"/>
          <a:stretch>
            <a:fillRect/>
          </a:stretch>
        </p:blipFill>
        <p:spPr>
          <a:xfrm>
            <a:off x="6958301" y="4414597"/>
            <a:ext cx="2176477" cy="2443403"/>
          </a:xfrm>
          <a:prstGeom prst="rect">
            <a:avLst/>
          </a:prstGeom>
        </p:spPr>
      </p:pic>
      <p:pic>
        <p:nvPicPr>
          <p:cNvPr id="6" name="Picture 5"/>
          <p:cNvPicPr>
            <a:picLocks noChangeAspect="1"/>
          </p:cNvPicPr>
          <p:nvPr/>
        </p:nvPicPr>
        <p:blipFill rotWithShape="1">
          <a:blip r:embed="rId5"/>
          <a:srcRect b="17607"/>
          <a:stretch/>
        </p:blipFill>
        <p:spPr>
          <a:xfrm>
            <a:off x="5893438" y="4312722"/>
            <a:ext cx="1424482" cy="1173678"/>
          </a:xfrm>
          <a:prstGeom prst="rect">
            <a:avLst/>
          </a:prstGeom>
        </p:spPr>
      </p:pic>
    </p:spTree>
    <p:extLst>
      <p:ext uri="{BB962C8B-B14F-4D97-AF65-F5344CB8AC3E}">
        <p14:creationId xmlns:p14="http://schemas.microsoft.com/office/powerpoint/2010/main" val="252409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dirty="0"/>
              <a:t>Examples of events/ activities parents could co-</a:t>
            </a:r>
            <a:r>
              <a:rPr lang="en-US" sz="3200" dirty="0" err="1"/>
              <a:t>organise</a:t>
            </a:r>
            <a:r>
              <a:rPr lang="en-US" sz="3200" dirty="0"/>
              <a:t> with teachers and/or students</a:t>
            </a:r>
            <a:endParaRPr lang="en-IE" sz="3200" dirty="0"/>
          </a:p>
        </p:txBody>
      </p:sp>
      <p:sp>
        <p:nvSpPr>
          <p:cNvPr id="4" name="Rectangle 3"/>
          <p:cNvSpPr/>
          <p:nvPr/>
        </p:nvSpPr>
        <p:spPr>
          <a:xfrm>
            <a:off x="425116" y="1524000"/>
            <a:ext cx="8382000" cy="5262979"/>
          </a:xfrm>
          <a:prstGeom prst="rect">
            <a:avLst/>
          </a:prstGeom>
        </p:spPr>
        <p:txBody>
          <a:bodyPr wrap="square">
            <a:spAutoFit/>
          </a:bodyPr>
          <a:lstStyle/>
          <a:p>
            <a:pPr marL="285750" indent="-285750">
              <a:buFont typeface="Arial" panose="020B0604020202020204" pitchFamily="34" charset="0"/>
              <a:buChar char="•"/>
            </a:pPr>
            <a:r>
              <a:rPr lang="en-US" sz="2800" dirty="0"/>
              <a:t>Student trips / exchanges for coming year?</a:t>
            </a:r>
          </a:p>
          <a:p>
            <a:pPr marL="285750" indent="-285750">
              <a:buFont typeface="Arial" panose="020B0604020202020204" pitchFamily="34" charset="0"/>
              <a:buChar char="•"/>
            </a:pPr>
            <a:r>
              <a:rPr lang="en-US" sz="2800" dirty="0"/>
              <a:t>Engineers Week (March 2017 –STEAM parents)</a:t>
            </a:r>
          </a:p>
          <a:p>
            <a:pPr marL="285750" indent="-285750">
              <a:buFont typeface="Arial" panose="020B0604020202020204" pitchFamily="34" charset="0"/>
              <a:buChar char="•"/>
            </a:pPr>
            <a:r>
              <a:rPr lang="en-US" sz="2800" dirty="0"/>
              <a:t>World Book Day (March 2017)</a:t>
            </a:r>
          </a:p>
          <a:p>
            <a:pPr marL="285750" indent="-285750">
              <a:buFont typeface="Arial" panose="020B0604020202020204" pitchFamily="34" charset="0"/>
              <a:buChar char="•"/>
            </a:pPr>
            <a:r>
              <a:rPr lang="en-US" sz="2800" dirty="0"/>
              <a:t>International Women’s Day (8</a:t>
            </a:r>
            <a:r>
              <a:rPr lang="en-US" sz="2800" baseline="30000" dirty="0"/>
              <a:t>th</a:t>
            </a:r>
            <a:r>
              <a:rPr lang="en-US" sz="2800" dirty="0"/>
              <a:t> March)</a:t>
            </a:r>
          </a:p>
          <a:p>
            <a:pPr marL="285750" indent="-285750">
              <a:buFont typeface="Arial" panose="020B0604020202020204" pitchFamily="34" charset="0"/>
              <a:buChar char="•"/>
            </a:pPr>
            <a:r>
              <a:rPr lang="en-US" sz="2800" dirty="0"/>
              <a:t>Tree Week (March 2017)</a:t>
            </a:r>
          </a:p>
          <a:p>
            <a:pPr marL="285750" indent="-285750">
              <a:buFont typeface="Arial" panose="020B0604020202020204" pitchFamily="34" charset="0"/>
              <a:buChar char="•"/>
            </a:pPr>
            <a:r>
              <a:rPr lang="en-US" sz="2800" dirty="0"/>
              <a:t>Science week (Nov 2017)</a:t>
            </a:r>
          </a:p>
          <a:p>
            <a:endParaRPr lang="en-US" sz="2800" dirty="0"/>
          </a:p>
          <a:p>
            <a:pPr marL="457200" indent="-457200">
              <a:buFont typeface="Arial" panose="020B0604020202020204" pitchFamily="34" charset="0"/>
              <a:buChar char="•"/>
            </a:pPr>
            <a:r>
              <a:rPr lang="en-US" sz="2800" dirty="0"/>
              <a:t>CSO/John Hooper Medal for Statistics (Feb)</a:t>
            </a:r>
          </a:p>
          <a:p>
            <a:pPr marL="285750" indent="-285750">
              <a:buFont typeface="Arial" panose="020B0604020202020204" pitchFamily="34" charset="0"/>
              <a:buChar char="•"/>
            </a:pPr>
            <a:r>
              <a:rPr lang="en-US" sz="2800" dirty="0" err="1"/>
              <a:t>SciFest</a:t>
            </a:r>
            <a:r>
              <a:rPr lang="en-US" sz="2800" dirty="0"/>
              <a:t> (entries by 10</a:t>
            </a:r>
            <a:r>
              <a:rPr lang="en-US" sz="2800" baseline="30000" dirty="0"/>
              <a:t>th</a:t>
            </a:r>
            <a:r>
              <a:rPr lang="en-US" sz="2800" dirty="0"/>
              <a:t> March)</a:t>
            </a:r>
          </a:p>
          <a:p>
            <a:pPr marL="285750" indent="-285750">
              <a:buFont typeface="Arial" panose="020B0604020202020204" pitchFamily="34" charset="0"/>
              <a:buChar char="•"/>
            </a:pPr>
            <a:r>
              <a:rPr lang="en-US" sz="2800" dirty="0"/>
              <a:t>Young Scientist (entries by end Sept 2017)</a:t>
            </a:r>
          </a:p>
          <a:p>
            <a:pPr marL="285750" indent="-285750">
              <a:buFont typeface="Arial" panose="020B0604020202020204" pitchFamily="34" charset="0"/>
              <a:buChar char="•"/>
            </a:pPr>
            <a:r>
              <a:rPr lang="en-US" sz="2800" dirty="0"/>
              <a:t>CSO Open Data Award (at BTYSE)</a:t>
            </a:r>
          </a:p>
          <a:p>
            <a:pPr marL="285750" indent="-285750">
              <a:buFont typeface="Arial" panose="020B0604020202020204" pitchFamily="34" charset="0"/>
              <a:buChar char="•"/>
            </a:pPr>
            <a:r>
              <a:rPr lang="en-US" sz="2800" dirty="0"/>
              <a:t>Apps for Gaps </a:t>
            </a:r>
          </a:p>
        </p:txBody>
      </p:sp>
    </p:spTree>
    <p:extLst>
      <p:ext uri="{BB962C8B-B14F-4D97-AF65-F5344CB8AC3E}">
        <p14:creationId xmlns:p14="http://schemas.microsoft.com/office/powerpoint/2010/main" val="152669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 term collaboration group between teachers and parents?</a:t>
            </a:r>
            <a:endParaRPr lang="en-IE" dirty="0"/>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r>
              <a:rPr lang="en-US" dirty="0"/>
              <a:t>STEAM group – already established</a:t>
            </a:r>
          </a:p>
          <a:p>
            <a:endParaRPr lang="en-US" dirty="0"/>
          </a:p>
          <a:p>
            <a:r>
              <a:rPr lang="en-US" dirty="0"/>
              <a:t>Humanities group?</a:t>
            </a:r>
          </a:p>
          <a:p>
            <a:endParaRPr lang="en-US" dirty="0"/>
          </a:p>
          <a:p>
            <a:r>
              <a:rPr lang="en-US" dirty="0"/>
              <a:t>Sustainability / Environment group?</a:t>
            </a:r>
          </a:p>
          <a:p>
            <a:endParaRPr lang="en-US" dirty="0"/>
          </a:p>
          <a:p>
            <a:r>
              <a:rPr lang="en-US" dirty="0"/>
              <a:t>Wellbeing / mental health group?</a:t>
            </a:r>
          </a:p>
          <a:p>
            <a:endParaRPr lang="en-US" dirty="0"/>
          </a:p>
          <a:p>
            <a:r>
              <a:rPr lang="en-US" dirty="0"/>
              <a:t>School building support (</a:t>
            </a:r>
            <a:r>
              <a:rPr lang="en-IE" dirty="0"/>
              <a:t>engineering, architecture, planning applications, construction)</a:t>
            </a:r>
            <a:endParaRPr lang="en-US" dirty="0"/>
          </a:p>
          <a:p>
            <a:pPr marL="0" indent="0">
              <a:buNone/>
            </a:pPr>
            <a:endParaRPr lang="en-US" dirty="0"/>
          </a:p>
          <a:p>
            <a:pPr marL="0" indent="0">
              <a:buNone/>
            </a:pPr>
            <a:endParaRPr lang="en-IE" dirty="0"/>
          </a:p>
        </p:txBody>
      </p:sp>
    </p:spTree>
    <p:extLst>
      <p:ext uri="{BB962C8B-B14F-4D97-AF65-F5344CB8AC3E}">
        <p14:creationId xmlns:p14="http://schemas.microsoft.com/office/powerpoint/2010/main" val="3024724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92118"/>
            <a:ext cx="6324600" cy="963406"/>
          </a:xfrm>
        </p:spPr>
        <p:txBody>
          <a:bodyPr>
            <a:noAutofit/>
          </a:bodyPr>
          <a:lstStyle/>
          <a:p>
            <a:r>
              <a:rPr lang="en-US" sz="2000" dirty="0"/>
              <a:t>An example of an idea for long term collaboration:</a:t>
            </a:r>
            <a:br>
              <a:rPr lang="en-US" sz="2000" dirty="0"/>
            </a:br>
            <a:r>
              <a:rPr lang="en-US" sz="2000" dirty="0"/>
              <a:t>STEAM for Society and Sustainability </a:t>
            </a:r>
            <a:br>
              <a:rPr lang="en-US" sz="2000" dirty="0"/>
            </a:br>
            <a:r>
              <a:rPr lang="en-US" sz="2000" dirty="0"/>
              <a:t>A 21</a:t>
            </a:r>
            <a:r>
              <a:rPr lang="en-US" sz="2000" baseline="30000" dirty="0"/>
              <a:t>st</a:t>
            </a:r>
            <a:r>
              <a:rPr lang="en-US" sz="2000" dirty="0"/>
              <a:t> century  education centre on grounds of our new site</a:t>
            </a:r>
            <a:endParaRPr lang="en-IE" sz="2000" dirty="0"/>
          </a:p>
        </p:txBody>
      </p:sp>
      <p:sp>
        <p:nvSpPr>
          <p:cNvPr id="3" name="Content Placeholder 2"/>
          <p:cNvSpPr>
            <a:spLocks noGrp="1"/>
          </p:cNvSpPr>
          <p:nvPr>
            <p:ph idx="1"/>
          </p:nvPr>
        </p:nvSpPr>
        <p:spPr>
          <a:xfrm>
            <a:off x="457200" y="1172996"/>
            <a:ext cx="6172200" cy="5608804"/>
          </a:xfrm>
        </p:spPr>
        <p:txBody>
          <a:bodyPr>
            <a:normAutofit fontScale="85000" lnSpcReduction="10000"/>
          </a:bodyPr>
          <a:lstStyle/>
          <a:p>
            <a:pPr marL="0" indent="0">
              <a:buNone/>
            </a:pPr>
            <a:r>
              <a:rPr lang="en-US" sz="2400" dirty="0"/>
              <a:t>Idea: Collaboration to develop a self-sustaining centre of excellence for STEAM and sustainability education, located on the grounds of a new ET secondary school</a:t>
            </a:r>
          </a:p>
          <a:p>
            <a:pPr marL="0" indent="0">
              <a:buNone/>
            </a:pPr>
            <a:r>
              <a:rPr lang="en-US" sz="2400" dirty="0"/>
              <a:t>Allow students to </a:t>
            </a:r>
            <a:r>
              <a:rPr lang="en-IE" sz="2400" dirty="0"/>
              <a:t>experiment with solar, hydro and wind technologies in school, collect data (short and long term projects), design and build technologies. Students could also facilitate workshops for younger children.</a:t>
            </a:r>
            <a:endParaRPr lang="en-US" sz="2400" dirty="0"/>
          </a:p>
          <a:p>
            <a:pPr marL="0" indent="0">
              <a:buNone/>
            </a:pPr>
            <a:endParaRPr lang="en-US" sz="1700" dirty="0"/>
          </a:p>
          <a:p>
            <a:pPr marL="0" indent="0">
              <a:buNone/>
            </a:pPr>
            <a:r>
              <a:rPr lang="en-US" sz="2400" dirty="0"/>
              <a:t>Should we create a sustainability group for teachers and parents who are interested in this? / or existing STEAM group would look into SFI, LA21 and SEAI grants to create an outdoor learning environment for STEAM. e.g. SFI Discover funding for renewable energy technology garden?</a:t>
            </a:r>
          </a:p>
          <a:p>
            <a:pPr marL="0" indent="0">
              <a:buNone/>
            </a:pPr>
            <a:endParaRPr lang="en-US" sz="2400" dirty="0"/>
          </a:p>
          <a:p>
            <a:pPr marL="0" indent="0">
              <a:buNone/>
            </a:pPr>
            <a:r>
              <a:rPr lang="en-US" sz="2400" dirty="0"/>
              <a:t>Inspiration in terms of outdoor learning spaces: Brigit’s Garden in Galway, Carrig Dulra in Wicklow, Sonairte near Dublin…but with more STEAM activities and wider range of STEM partners (including CSO)…</a:t>
            </a:r>
            <a:endParaRPr lang="en-IE" sz="2400" dirty="0"/>
          </a:p>
        </p:txBody>
      </p:sp>
      <p:pic>
        <p:nvPicPr>
          <p:cNvPr id="4" name="Picture 3"/>
          <p:cNvPicPr>
            <a:picLocks noChangeAspect="1"/>
          </p:cNvPicPr>
          <p:nvPr/>
        </p:nvPicPr>
        <p:blipFill>
          <a:blip r:embed="rId3"/>
          <a:stretch>
            <a:fillRect/>
          </a:stretch>
        </p:blipFill>
        <p:spPr>
          <a:xfrm>
            <a:off x="6965620" y="5124458"/>
            <a:ext cx="1943100" cy="1488900"/>
          </a:xfrm>
          <a:prstGeom prst="rect">
            <a:avLst/>
          </a:prstGeom>
        </p:spPr>
      </p:pic>
      <p:pic>
        <p:nvPicPr>
          <p:cNvPr id="5" name="Picture 4"/>
          <p:cNvPicPr>
            <a:picLocks noChangeAspect="1"/>
          </p:cNvPicPr>
          <p:nvPr/>
        </p:nvPicPr>
        <p:blipFill>
          <a:blip r:embed="rId4"/>
          <a:stretch>
            <a:fillRect/>
          </a:stretch>
        </p:blipFill>
        <p:spPr>
          <a:xfrm>
            <a:off x="6965620" y="573821"/>
            <a:ext cx="1943100" cy="1328446"/>
          </a:xfrm>
          <a:prstGeom prst="rect">
            <a:avLst/>
          </a:prstGeom>
        </p:spPr>
      </p:pic>
      <p:pic>
        <p:nvPicPr>
          <p:cNvPr id="7" name="Picture 6"/>
          <p:cNvPicPr>
            <a:picLocks noChangeAspect="1"/>
          </p:cNvPicPr>
          <p:nvPr/>
        </p:nvPicPr>
        <p:blipFill>
          <a:blip r:embed="rId5"/>
          <a:stretch>
            <a:fillRect/>
          </a:stretch>
        </p:blipFill>
        <p:spPr>
          <a:xfrm>
            <a:off x="6965620" y="2255394"/>
            <a:ext cx="1911016" cy="2548021"/>
          </a:xfrm>
          <a:prstGeom prst="rect">
            <a:avLst/>
          </a:prstGeom>
        </p:spPr>
      </p:pic>
    </p:spTree>
    <p:extLst>
      <p:ext uri="{BB962C8B-B14F-4D97-AF65-F5344CB8AC3E}">
        <p14:creationId xmlns:p14="http://schemas.microsoft.com/office/powerpoint/2010/main" val="2429027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6096000" cy="6629400"/>
          </a:xfrm>
        </p:spPr>
        <p:txBody>
          <a:bodyPr>
            <a:normAutofit fontScale="92500"/>
          </a:bodyPr>
          <a:lstStyle/>
          <a:p>
            <a:pPr marL="0" indent="0" algn="ctr">
              <a:buNone/>
            </a:pPr>
            <a:r>
              <a:rPr lang="en-IE" sz="1600" dirty="0"/>
              <a:t>STEAM for Sustainability /STEAM for Society:</a:t>
            </a:r>
          </a:p>
          <a:p>
            <a:pPr marL="0" indent="0">
              <a:buNone/>
            </a:pPr>
            <a:r>
              <a:rPr lang="en-IE" sz="1600" dirty="0"/>
              <a:t>We could apply for funding for a programme or series of programmes that would promote and support STEAM education at a new hub in Cork. We would develop and pilot the educational  programmes with our own students in order to develop  self-financing  programmes for 6</a:t>
            </a:r>
            <a:r>
              <a:rPr lang="en-IE" sz="1600" baseline="30000" dirty="0"/>
              <a:t>th</a:t>
            </a:r>
            <a:r>
              <a:rPr lang="en-IE" sz="1600" dirty="0"/>
              <a:t> class primary, junior cycle and Transition Year (TY) students open to all schools in the region. We could provide a space for innovative activities using renewable energy technologies that give students hands on experience using STEAM approaches to solve real world problems in the fields of energy, climate change, biodiversity and  sustainable agriculture.</a:t>
            </a:r>
          </a:p>
          <a:p>
            <a:pPr marL="0" indent="0">
              <a:buNone/>
            </a:pPr>
            <a:endParaRPr lang="en-IE" sz="1600" dirty="0"/>
          </a:p>
          <a:p>
            <a:pPr marL="0" indent="0">
              <a:buNone/>
            </a:pPr>
            <a:r>
              <a:rPr lang="en-IE" sz="1600" dirty="0"/>
              <a:t>The programme could create a unique centre for STEAM and sustainability education in Cork where:</a:t>
            </a:r>
          </a:p>
          <a:p>
            <a:pPr marL="0" indent="0">
              <a:buNone/>
            </a:pPr>
            <a:r>
              <a:rPr lang="en-US" sz="1600" dirty="0"/>
              <a:t>- STEAM activities could take place in stunning outdoor living classrooms</a:t>
            </a:r>
            <a:endParaRPr lang="en-IE" sz="1600" dirty="0"/>
          </a:p>
          <a:p>
            <a:pPr>
              <a:buFontTx/>
              <a:buChar char="-"/>
            </a:pPr>
            <a:r>
              <a:rPr lang="en-IE" sz="1600" dirty="0"/>
              <a:t>Primary pupils could experience STEAM activities geared towards sustainability in outdoor setting</a:t>
            </a:r>
          </a:p>
          <a:p>
            <a:pPr>
              <a:buFontTx/>
              <a:buChar char="-"/>
            </a:pPr>
            <a:r>
              <a:rPr lang="en-IE" sz="1600" dirty="0"/>
              <a:t>Teachers can access sustainability and STEAM CPD</a:t>
            </a:r>
          </a:p>
          <a:p>
            <a:pPr>
              <a:buFontTx/>
              <a:buChar char="-"/>
            </a:pPr>
            <a:r>
              <a:rPr lang="en-IE" sz="1600" dirty="0"/>
              <a:t>Secondary students can attend workshops and activities that have been developed with secondary school students</a:t>
            </a:r>
          </a:p>
          <a:p>
            <a:pPr>
              <a:buFontTx/>
              <a:buChar char="-"/>
            </a:pPr>
            <a:r>
              <a:rPr lang="en-IE" sz="1600" dirty="0"/>
              <a:t>Schools can get professional advice and support on running STEAM and Sustainability education programmes</a:t>
            </a:r>
          </a:p>
          <a:p>
            <a:pPr>
              <a:buFontTx/>
              <a:buChar char="-"/>
            </a:pPr>
            <a:r>
              <a:rPr lang="en-US" sz="1600" dirty="0"/>
              <a:t>A design lab could link computer science and sustainability, including 3D printing facilities</a:t>
            </a:r>
          </a:p>
          <a:p>
            <a:pPr>
              <a:buFontTx/>
              <a:buChar char="-"/>
            </a:pPr>
            <a:r>
              <a:rPr lang="en-US" sz="1600"/>
              <a:t>new science-linked </a:t>
            </a:r>
            <a:r>
              <a:rPr lang="en-US" sz="1600" dirty="0"/>
              <a:t>development education </a:t>
            </a:r>
            <a:r>
              <a:rPr lang="en-US" sz="1600" dirty="0" err="1"/>
              <a:t>programmes</a:t>
            </a:r>
            <a:r>
              <a:rPr lang="en-US" sz="1600" dirty="0"/>
              <a:t> could be piloted (e.g. partnership with Mind the Gap and other local dev </a:t>
            </a:r>
            <a:r>
              <a:rPr lang="en-US" sz="1600" dirty="0" err="1"/>
              <a:t>ed</a:t>
            </a:r>
            <a:r>
              <a:rPr lang="en-US" sz="1600" dirty="0"/>
              <a:t> arts groups)</a:t>
            </a:r>
          </a:p>
        </p:txBody>
      </p:sp>
      <p:pic>
        <p:nvPicPr>
          <p:cNvPr id="5" name="Picture 4"/>
          <p:cNvPicPr>
            <a:picLocks noChangeAspect="1"/>
          </p:cNvPicPr>
          <p:nvPr/>
        </p:nvPicPr>
        <p:blipFill rotWithShape="1">
          <a:blip r:embed="rId2"/>
          <a:srcRect l="25045" r="25046"/>
          <a:stretch/>
        </p:blipFill>
        <p:spPr>
          <a:xfrm>
            <a:off x="6934200" y="1480934"/>
            <a:ext cx="1947321" cy="4581931"/>
          </a:xfrm>
          <a:prstGeom prst="rect">
            <a:avLst/>
          </a:prstGeom>
        </p:spPr>
      </p:pic>
    </p:spTree>
    <p:extLst>
      <p:ext uri="{BB962C8B-B14F-4D97-AF65-F5344CB8AC3E}">
        <p14:creationId xmlns:p14="http://schemas.microsoft.com/office/powerpoint/2010/main" val="301886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t>The next three slides give some hypothetical examples of how policies could created and adopted by these five partners.</a:t>
            </a:r>
          </a:p>
          <a:p>
            <a:pPr marL="0" indent="0">
              <a:buNone/>
            </a:pPr>
            <a:endParaRPr lang="en-US" sz="3600" dirty="0"/>
          </a:p>
          <a:p>
            <a:pPr marL="0" indent="0">
              <a:buNone/>
            </a:pPr>
            <a:endParaRPr lang="en-US" dirty="0"/>
          </a:p>
          <a:p>
            <a:pPr marL="0" indent="0">
              <a:buNone/>
            </a:pPr>
            <a:endParaRPr lang="en-IE" dirty="0"/>
          </a:p>
        </p:txBody>
      </p:sp>
    </p:spTree>
    <p:extLst>
      <p:ext uri="{BB962C8B-B14F-4D97-AF65-F5344CB8AC3E}">
        <p14:creationId xmlns:p14="http://schemas.microsoft.com/office/powerpoint/2010/main" val="57943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1707715" y="2365390"/>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5" name="Oval 4"/>
          <p:cNvSpPr>
            <a:spLocks noChangeAspect="1"/>
          </p:cNvSpPr>
          <p:nvPr/>
        </p:nvSpPr>
        <p:spPr>
          <a:xfrm>
            <a:off x="4276146" y="4745646"/>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6" name="Oval 5"/>
          <p:cNvSpPr>
            <a:spLocks noChangeAspect="1"/>
          </p:cNvSpPr>
          <p:nvPr/>
        </p:nvSpPr>
        <p:spPr>
          <a:xfrm>
            <a:off x="4276146" y="221333"/>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7" name="Oval 6"/>
          <p:cNvSpPr>
            <a:spLocks noChangeAspect="1"/>
          </p:cNvSpPr>
          <p:nvPr/>
        </p:nvSpPr>
        <p:spPr>
          <a:xfrm>
            <a:off x="6659067" y="2301405"/>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4379265" y="2551318"/>
            <a:ext cx="1737759" cy="1737759"/>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11" name="TextBox 10"/>
          <p:cNvSpPr txBox="1"/>
          <p:nvPr/>
        </p:nvSpPr>
        <p:spPr>
          <a:xfrm>
            <a:off x="1979861" y="2551318"/>
            <a:ext cx="1371600" cy="1600438"/>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Teaching staff meeting ratifies draft after 2 weeks given for reading / comment</a:t>
            </a:r>
            <a:endParaRPr lang="en-IE" sz="1400" dirty="0">
              <a:latin typeface="Arial" panose="020B0604020202020204" pitchFamily="34" charset="0"/>
              <a:cs typeface="Arial" panose="020B0604020202020204" pitchFamily="34" charset="0"/>
            </a:endParaRPr>
          </a:p>
        </p:txBody>
      </p:sp>
      <p:sp>
        <p:nvSpPr>
          <p:cNvPr id="12" name="TextBox 11"/>
          <p:cNvSpPr txBox="1"/>
          <p:nvPr/>
        </p:nvSpPr>
        <p:spPr>
          <a:xfrm>
            <a:off x="6945267" y="2522551"/>
            <a:ext cx="1371600"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Parents Council can ratify draft after 1 month for discussion</a:t>
            </a:r>
            <a:endParaRPr lang="en-IE" sz="1600" dirty="0">
              <a:latin typeface="Arial" panose="020B0604020202020204" pitchFamily="34" charset="0"/>
              <a:cs typeface="Arial" panose="020B0604020202020204" pitchFamily="34" charset="0"/>
            </a:endParaRPr>
          </a:p>
        </p:txBody>
      </p:sp>
      <p:sp>
        <p:nvSpPr>
          <p:cNvPr id="14" name="TextBox 13"/>
          <p:cNvSpPr txBox="1"/>
          <p:nvPr/>
        </p:nvSpPr>
        <p:spPr>
          <a:xfrm>
            <a:off x="4517624" y="2743200"/>
            <a:ext cx="1492567" cy="138499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Principal checks for consistency with ethos, legal and Department of Ed constraints and passes on the proposal</a:t>
            </a:r>
            <a:endParaRPr lang="en-IE" dirty="0">
              <a:latin typeface="Arial" panose="020B0604020202020204" pitchFamily="34" charset="0"/>
              <a:cs typeface="Arial" panose="020B0604020202020204" pitchFamily="34" charset="0"/>
            </a:endParaRPr>
          </a:p>
        </p:txBody>
      </p:sp>
      <p:sp>
        <p:nvSpPr>
          <p:cNvPr id="16" name="TextBox 15"/>
          <p:cNvSpPr txBox="1"/>
          <p:nvPr/>
        </p:nvSpPr>
        <p:spPr>
          <a:xfrm>
            <a:off x="4562346" y="5425258"/>
            <a:ext cx="1371600" cy="338554"/>
          </a:xfrm>
          <a:prstGeom prst="rect">
            <a:avLst/>
          </a:prstGeom>
          <a:noFill/>
        </p:spPr>
        <p:txBody>
          <a:bodyPr wrap="square" rtlCol="0">
            <a:spAutoFit/>
          </a:bodyPr>
          <a:lstStyle/>
          <a:p>
            <a:pPr algn="ctr"/>
            <a:endParaRPr lang="en-IE" sz="1600" dirty="0">
              <a:latin typeface="Arial" panose="020B0604020202020204" pitchFamily="34" charset="0"/>
              <a:cs typeface="Arial" panose="020B0604020202020204" pitchFamily="34" charset="0"/>
            </a:endParaRPr>
          </a:p>
        </p:txBody>
      </p:sp>
      <p:sp>
        <p:nvSpPr>
          <p:cNvPr id="17" name="TextBox 16"/>
          <p:cNvSpPr txBox="1"/>
          <p:nvPr/>
        </p:nvSpPr>
        <p:spPr>
          <a:xfrm>
            <a:off x="4517624" y="5181042"/>
            <a:ext cx="1505400"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Board of Management discusses and adopts the policy</a:t>
            </a:r>
          </a:p>
          <a:p>
            <a:pPr algn="ctr"/>
            <a:endParaRPr lang="en-IE" sz="1600" dirty="0">
              <a:latin typeface="Arial" panose="020B0604020202020204" pitchFamily="34" charset="0"/>
              <a:cs typeface="Arial" panose="020B0604020202020204" pitchFamily="34" charset="0"/>
            </a:endParaRPr>
          </a:p>
        </p:txBody>
      </p:sp>
      <p:sp>
        <p:nvSpPr>
          <p:cNvPr id="19" name="TextBox 18"/>
          <p:cNvSpPr txBox="1"/>
          <p:nvPr/>
        </p:nvSpPr>
        <p:spPr>
          <a:xfrm>
            <a:off x="101049" y="113899"/>
            <a:ext cx="3757625" cy="923330"/>
          </a:xfrm>
          <a:prstGeom prst="rect">
            <a:avLst/>
          </a:prstGeom>
          <a:solidFill>
            <a:schemeClr val="accent3">
              <a:lumMod val="20000"/>
              <a:lumOff val="80000"/>
            </a:schemeClr>
          </a:solidFill>
        </p:spPr>
        <p:txBody>
          <a:bodyPr wrap="square" rtlCol="0">
            <a:spAutoFit/>
          </a:bodyPr>
          <a:lstStyle/>
          <a:p>
            <a:r>
              <a:rPr lang="en-US" dirty="0"/>
              <a:t>Example 1: Anti-Bullying Policy (example assumes no changes are proposed to initial draft)</a:t>
            </a:r>
            <a:endParaRPr lang="en-IE" dirty="0"/>
          </a:p>
        </p:txBody>
      </p:sp>
      <p:sp>
        <p:nvSpPr>
          <p:cNvPr id="2" name="TextBox 1"/>
          <p:cNvSpPr txBox="1"/>
          <p:nvPr/>
        </p:nvSpPr>
        <p:spPr>
          <a:xfrm>
            <a:off x="4427177" y="429161"/>
            <a:ext cx="1641937"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Student Assembly can ratify the draft after 1 month for discussion</a:t>
            </a:r>
            <a:endParaRPr lang="en-IE" sz="1600" dirty="0">
              <a:latin typeface="Arial" panose="020B0604020202020204" pitchFamily="34" charset="0"/>
              <a:cs typeface="Arial" panose="020B0604020202020204" pitchFamily="34" charset="0"/>
            </a:endParaRPr>
          </a:p>
        </p:txBody>
      </p:sp>
      <p:sp>
        <p:nvSpPr>
          <p:cNvPr id="3" name="TextBox 2"/>
          <p:cNvSpPr txBox="1"/>
          <p:nvPr/>
        </p:nvSpPr>
        <p:spPr>
          <a:xfrm>
            <a:off x="101050" y="1447800"/>
            <a:ext cx="912739" cy="369332"/>
          </a:xfrm>
          <a:prstGeom prst="rect">
            <a:avLst/>
          </a:prstGeom>
          <a:noFill/>
        </p:spPr>
        <p:txBody>
          <a:bodyPr wrap="square" rtlCol="0">
            <a:spAutoFit/>
          </a:bodyPr>
          <a:lstStyle/>
          <a:p>
            <a:endParaRPr lang="en-IE" dirty="0"/>
          </a:p>
        </p:txBody>
      </p:sp>
      <p:sp>
        <p:nvSpPr>
          <p:cNvPr id="9" name="TextBox 8"/>
          <p:cNvSpPr txBox="1"/>
          <p:nvPr/>
        </p:nvSpPr>
        <p:spPr>
          <a:xfrm>
            <a:off x="-10893" y="2530724"/>
            <a:ext cx="1337250" cy="1754326"/>
          </a:xfrm>
          <a:prstGeom prst="rect">
            <a:avLst/>
          </a:prstGeom>
          <a:noFill/>
        </p:spPr>
        <p:txBody>
          <a:bodyPr wrap="square" rtlCol="0">
            <a:spAutoFit/>
          </a:bodyPr>
          <a:lstStyle/>
          <a:p>
            <a:pPr algn="ctr"/>
            <a:r>
              <a:rPr lang="en-US" dirty="0"/>
              <a:t>A draft policy is developed by teacher volunteer(s)</a:t>
            </a:r>
          </a:p>
          <a:p>
            <a:pPr algn="ctr"/>
            <a:r>
              <a:rPr lang="en-US" dirty="0"/>
              <a:t>group</a:t>
            </a:r>
            <a:endParaRPr lang="en-IE" dirty="0"/>
          </a:p>
        </p:txBody>
      </p:sp>
      <p:sp>
        <p:nvSpPr>
          <p:cNvPr id="13" name="Arrow: Right 12"/>
          <p:cNvSpPr/>
          <p:nvPr/>
        </p:nvSpPr>
        <p:spPr>
          <a:xfrm>
            <a:off x="1393286" y="3124200"/>
            <a:ext cx="511714" cy="42638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7" name="Arrow: Right 26"/>
          <p:cNvSpPr/>
          <p:nvPr/>
        </p:nvSpPr>
        <p:spPr>
          <a:xfrm flipV="1">
            <a:off x="3651715" y="2987576"/>
            <a:ext cx="775462" cy="4998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Arrow: Right 28"/>
          <p:cNvSpPr/>
          <p:nvPr/>
        </p:nvSpPr>
        <p:spPr>
          <a:xfrm rot="16200000" flipV="1">
            <a:off x="4703239" y="2044564"/>
            <a:ext cx="775462" cy="499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Arrow: Right 29"/>
          <p:cNvSpPr/>
          <p:nvPr/>
        </p:nvSpPr>
        <p:spPr>
          <a:xfrm flipV="1">
            <a:off x="6069114" y="2908087"/>
            <a:ext cx="775462" cy="499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1" name="Arrow: Right 30"/>
          <p:cNvSpPr/>
          <p:nvPr/>
        </p:nvSpPr>
        <p:spPr>
          <a:xfrm rot="5400000" flipV="1">
            <a:off x="4860413" y="4379866"/>
            <a:ext cx="775462" cy="499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2" name="Arrow: Right 31"/>
          <p:cNvSpPr/>
          <p:nvPr/>
        </p:nvSpPr>
        <p:spPr>
          <a:xfrm rot="10800000" flipV="1">
            <a:off x="6000315" y="3339899"/>
            <a:ext cx="775462" cy="499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Arrow: Right 32"/>
          <p:cNvSpPr/>
          <p:nvPr/>
        </p:nvSpPr>
        <p:spPr>
          <a:xfrm rot="5400000" flipV="1">
            <a:off x="5165044" y="2115448"/>
            <a:ext cx="775462" cy="499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TextBox 33"/>
          <p:cNvSpPr txBox="1"/>
          <p:nvPr/>
        </p:nvSpPr>
        <p:spPr>
          <a:xfrm>
            <a:off x="165726" y="5250132"/>
            <a:ext cx="3825808" cy="1477328"/>
          </a:xfrm>
          <a:prstGeom prst="rect">
            <a:avLst/>
          </a:prstGeom>
          <a:solidFill>
            <a:schemeClr val="accent6">
              <a:lumMod val="20000"/>
              <a:lumOff val="80000"/>
            </a:schemeClr>
          </a:solidFill>
        </p:spPr>
        <p:txBody>
          <a:bodyPr wrap="square" rtlCol="0">
            <a:spAutoFit/>
          </a:bodyPr>
          <a:lstStyle/>
          <a:p>
            <a:r>
              <a:rPr lang="en-US" dirty="0"/>
              <a:t>Board of Management adopts interim policies recommended by the Principal to allow for functioning of the school while mutually agreed policies are being developed.</a:t>
            </a:r>
            <a:endParaRPr lang="en-IE" dirty="0"/>
          </a:p>
        </p:txBody>
      </p:sp>
    </p:spTree>
    <p:extLst>
      <p:ext uri="{BB962C8B-B14F-4D97-AF65-F5344CB8AC3E}">
        <p14:creationId xmlns:p14="http://schemas.microsoft.com/office/powerpoint/2010/main" val="12201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P spid="2" grpId="0"/>
      <p:bldP spid="9" grpId="0"/>
      <p:bldP spid="13" grpId="0" animBg="1"/>
      <p:bldP spid="27" grpId="0" animBg="1"/>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1866000" y="2362200"/>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5" name="Oval 4"/>
          <p:cNvSpPr>
            <a:spLocks noChangeAspect="1"/>
          </p:cNvSpPr>
          <p:nvPr/>
        </p:nvSpPr>
        <p:spPr>
          <a:xfrm>
            <a:off x="4276146" y="4745646"/>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6" name="Oval 5"/>
          <p:cNvSpPr>
            <a:spLocks noChangeAspect="1"/>
          </p:cNvSpPr>
          <p:nvPr/>
        </p:nvSpPr>
        <p:spPr>
          <a:xfrm>
            <a:off x="4276146" y="221333"/>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7" name="Oval 6"/>
          <p:cNvSpPr>
            <a:spLocks noChangeAspect="1"/>
          </p:cNvSpPr>
          <p:nvPr/>
        </p:nvSpPr>
        <p:spPr>
          <a:xfrm>
            <a:off x="6659067" y="2301405"/>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4379265" y="2551318"/>
            <a:ext cx="1737759" cy="1737759"/>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11" name="TextBox 10"/>
          <p:cNvSpPr txBox="1"/>
          <p:nvPr/>
        </p:nvSpPr>
        <p:spPr>
          <a:xfrm>
            <a:off x="2133600" y="2514600"/>
            <a:ext cx="1371600" cy="1600438"/>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Teaching staff meeting proposes 1 amendment after 2 weeks given for discussion</a:t>
            </a:r>
            <a:endParaRPr lang="en-IE" sz="1400" dirty="0">
              <a:latin typeface="Arial" panose="020B0604020202020204" pitchFamily="34" charset="0"/>
              <a:cs typeface="Arial" panose="020B0604020202020204" pitchFamily="34" charset="0"/>
            </a:endParaRPr>
          </a:p>
        </p:txBody>
      </p:sp>
      <p:sp>
        <p:nvSpPr>
          <p:cNvPr id="12" name="TextBox 11"/>
          <p:cNvSpPr txBox="1"/>
          <p:nvPr/>
        </p:nvSpPr>
        <p:spPr>
          <a:xfrm>
            <a:off x="6945267" y="2522551"/>
            <a:ext cx="1371600" cy="138499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Parents Council propose 1 amendment after 1 month for discussion</a:t>
            </a:r>
            <a:endParaRPr lang="en-IE" sz="1400" dirty="0">
              <a:latin typeface="Arial" panose="020B0604020202020204" pitchFamily="34" charset="0"/>
              <a:cs typeface="Arial" panose="020B0604020202020204" pitchFamily="34" charset="0"/>
            </a:endParaRPr>
          </a:p>
        </p:txBody>
      </p:sp>
      <p:sp>
        <p:nvSpPr>
          <p:cNvPr id="16" name="TextBox 15"/>
          <p:cNvSpPr txBox="1"/>
          <p:nvPr/>
        </p:nvSpPr>
        <p:spPr>
          <a:xfrm>
            <a:off x="4562346" y="5425258"/>
            <a:ext cx="1371600" cy="338554"/>
          </a:xfrm>
          <a:prstGeom prst="rect">
            <a:avLst/>
          </a:prstGeom>
          <a:noFill/>
        </p:spPr>
        <p:txBody>
          <a:bodyPr wrap="square" rtlCol="0">
            <a:spAutoFit/>
          </a:bodyPr>
          <a:lstStyle/>
          <a:p>
            <a:pPr algn="ctr"/>
            <a:endParaRPr lang="en-IE" sz="1600" dirty="0">
              <a:latin typeface="Arial" panose="020B0604020202020204" pitchFamily="34" charset="0"/>
              <a:cs typeface="Arial" panose="020B0604020202020204" pitchFamily="34" charset="0"/>
            </a:endParaRPr>
          </a:p>
        </p:txBody>
      </p:sp>
      <p:sp>
        <p:nvSpPr>
          <p:cNvPr id="17" name="TextBox 16"/>
          <p:cNvSpPr txBox="1"/>
          <p:nvPr/>
        </p:nvSpPr>
        <p:spPr>
          <a:xfrm>
            <a:off x="4517624" y="5181042"/>
            <a:ext cx="1505400"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Board of Management discusses and adopts the policy</a:t>
            </a:r>
          </a:p>
          <a:p>
            <a:pPr algn="ctr"/>
            <a:endParaRPr lang="en-IE" sz="1600" dirty="0">
              <a:latin typeface="Arial" panose="020B0604020202020204" pitchFamily="34" charset="0"/>
              <a:cs typeface="Arial" panose="020B0604020202020204" pitchFamily="34" charset="0"/>
            </a:endParaRPr>
          </a:p>
        </p:txBody>
      </p:sp>
      <p:sp>
        <p:nvSpPr>
          <p:cNvPr id="19" name="TextBox 18"/>
          <p:cNvSpPr txBox="1"/>
          <p:nvPr/>
        </p:nvSpPr>
        <p:spPr>
          <a:xfrm>
            <a:off x="152400" y="125081"/>
            <a:ext cx="2356891" cy="369332"/>
          </a:xfrm>
          <a:prstGeom prst="rect">
            <a:avLst/>
          </a:prstGeom>
          <a:solidFill>
            <a:schemeClr val="accent3">
              <a:lumMod val="20000"/>
              <a:lumOff val="80000"/>
            </a:schemeClr>
          </a:solidFill>
        </p:spPr>
        <p:txBody>
          <a:bodyPr wrap="square" rtlCol="0">
            <a:spAutoFit/>
          </a:bodyPr>
          <a:lstStyle/>
          <a:p>
            <a:r>
              <a:rPr lang="en-US" dirty="0"/>
              <a:t>Example 2: Dress Code</a:t>
            </a:r>
            <a:endParaRPr lang="en-IE" dirty="0"/>
          </a:p>
        </p:txBody>
      </p:sp>
      <p:sp>
        <p:nvSpPr>
          <p:cNvPr id="2" name="TextBox 1"/>
          <p:cNvSpPr txBox="1"/>
          <p:nvPr/>
        </p:nvSpPr>
        <p:spPr>
          <a:xfrm>
            <a:off x="4427177" y="429161"/>
            <a:ext cx="1641937"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Student Assembly ratify the draft after 1 month for discussion</a:t>
            </a:r>
            <a:endParaRPr lang="en-IE" sz="1600" dirty="0">
              <a:latin typeface="Arial" panose="020B0604020202020204" pitchFamily="34" charset="0"/>
              <a:cs typeface="Arial" panose="020B0604020202020204" pitchFamily="34" charset="0"/>
            </a:endParaRPr>
          </a:p>
        </p:txBody>
      </p:sp>
      <p:sp>
        <p:nvSpPr>
          <p:cNvPr id="3" name="TextBox 2"/>
          <p:cNvSpPr txBox="1"/>
          <p:nvPr/>
        </p:nvSpPr>
        <p:spPr>
          <a:xfrm>
            <a:off x="101050" y="1447800"/>
            <a:ext cx="912739" cy="369332"/>
          </a:xfrm>
          <a:prstGeom prst="rect">
            <a:avLst/>
          </a:prstGeom>
          <a:noFill/>
        </p:spPr>
        <p:txBody>
          <a:bodyPr wrap="square" rtlCol="0">
            <a:spAutoFit/>
          </a:bodyPr>
          <a:lstStyle/>
          <a:p>
            <a:endParaRPr lang="en-IE" dirty="0"/>
          </a:p>
        </p:txBody>
      </p:sp>
      <p:sp>
        <p:nvSpPr>
          <p:cNvPr id="27" name="Arrow: Right 26"/>
          <p:cNvSpPr/>
          <p:nvPr/>
        </p:nvSpPr>
        <p:spPr>
          <a:xfrm flipV="1">
            <a:off x="3644138" y="3358952"/>
            <a:ext cx="775462" cy="499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Arrow: Right 28"/>
          <p:cNvSpPr/>
          <p:nvPr/>
        </p:nvSpPr>
        <p:spPr>
          <a:xfrm rot="16200000" flipV="1">
            <a:off x="4703239" y="2044564"/>
            <a:ext cx="775462" cy="499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Arrow: Right 29"/>
          <p:cNvSpPr/>
          <p:nvPr/>
        </p:nvSpPr>
        <p:spPr>
          <a:xfrm flipV="1">
            <a:off x="6069114" y="2908087"/>
            <a:ext cx="775462" cy="4998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2" name="Arrow: Right 31"/>
          <p:cNvSpPr/>
          <p:nvPr/>
        </p:nvSpPr>
        <p:spPr>
          <a:xfrm rot="10800000" flipV="1">
            <a:off x="6000315" y="3339899"/>
            <a:ext cx="775462" cy="499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Arrow: Right 32"/>
          <p:cNvSpPr/>
          <p:nvPr/>
        </p:nvSpPr>
        <p:spPr>
          <a:xfrm rot="5400000" flipV="1">
            <a:off x="5165044" y="2115448"/>
            <a:ext cx="775462" cy="4998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TextBox 33"/>
          <p:cNvSpPr txBox="1"/>
          <p:nvPr/>
        </p:nvSpPr>
        <p:spPr>
          <a:xfrm>
            <a:off x="215262" y="5519021"/>
            <a:ext cx="3056921" cy="1169551"/>
          </a:xfrm>
          <a:prstGeom prst="rect">
            <a:avLst/>
          </a:prstGeom>
          <a:solidFill>
            <a:schemeClr val="accent6">
              <a:lumMod val="20000"/>
              <a:lumOff val="80000"/>
            </a:schemeClr>
          </a:solidFill>
        </p:spPr>
        <p:txBody>
          <a:bodyPr wrap="square" rtlCol="0">
            <a:spAutoFit/>
          </a:bodyPr>
          <a:lstStyle/>
          <a:p>
            <a:r>
              <a:rPr lang="en-US" sz="1400" dirty="0"/>
              <a:t>Board of Management adopts interim policies recommended by the Principal to allow for functioning of the school during this process of reaching mutual agreed policies.</a:t>
            </a:r>
            <a:endParaRPr lang="en-IE" sz="1400" dirty="0"/>
          </a:p>
        </p:txBody>
      </p:sp>
      <p:sp>
        <p:nvSpPr>
          <p:cNvPr id="24" name="Arrow: Right 23"/>
          <p:cNvSpPr/>
          <p:nvPr/>
        </p:nvSpPr>
        <p:spPr>
          <a:xfrm rot="10800000" flipV="1">
            <a:off x="3644138" y="2929199"/>
            <a:ext cx="775462" cy="4998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5" name="TextBox 24"/>
          <p:cNvSpPr txBox="1"/>
          <p:nvPr/>
        </p:nvSpPr>
        <p:spPr>
          <a:xfrm>
            <a:off x="2590800" y="136987"/>
            <a:ext cx="1362766" cy="1754326"/>
          </a:xfrm>
          <a:prstGeom prst="rect">
            <a:avLst/>
          </a:prstGeom>
          <a:noFill/>
        </p:spPr>
        <p:txBody>
          <a:bodyPr wrap="square" rtlCol="0">
            <a:spAutoFit/>
          </a:bodyPr>
          <a:lstStyle/>
          <a:p>
            <a:pPr algn="ctr"/>
            <a:r>
              <a:rPr lang="en-US" dirty="0"/>
              <a:t>A draft dress code is developed by student working</a:t>
            </a:r>
          </a:p>
          <a:p>
            <a:pPr algn="ctr"/>
            <a:r>
              <a:rPr lang="en-US" dirty="0"/>
              <a:t>group</a:t>
            </a:r>
            <a:endParaRPr lang="en-IE" dirty="0"/>
          </a:p>
        </p:txBody>
      </p:sp>
      <p:sp>
        <p:nvSpPr>
          <p:cNvPr id="26" name="Arrow: Right 25"/>
          <p:cNvSpPr/>
          <p:nvPr/>
        </p:nvSpPr>
        <p:spPr>
          <a:xfrm>
            <a:off x="3903431" y="762457"/>
            <a:ext cx="511714" cy="42638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Arrow: Right 34"/>
          <p:cNvSpPr/>
          <p:nvPr/>
        </p:nvSpPr>
        <p:spPr>
          <a:xfrm rot="5400000" flipV="1">
            <a:off x="5153569" y="2105569"/>
            <a:ext cx="775462" cy="4998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Arrow: Right 35"/>
          <p:cNvSpPr/>
          <p:nvPr/>
        </p:nvSpPr>
        <p:spPr>
          <a:xfrm rot="5400000" flipV="1">
            <a:off x="4860413" y="4426908"/>
            <a:ext cx="775462" cy="4998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7" name="TextBox 36"/>
          <p:cNvSpPr txBox="1"/>
          <p:nvPr/>
        </p:nvSpPr>
        <p:spPr>
          <a:xfrm>
            <a:off x="4517624" y="2743200"/>
            <a:ext cx="1492567" cy="138499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Principal checks for consistency with ethos, legal and Department of Ed constraints and passes on the proposal</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3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2" grpId="0"/>
      <p:bldP spid="27" grpId="0" animBg="1"/>
      <p:bldP spid="29" grpId="0" animBg="1"/>
      <p:bldP spid="30" grpId="0" animBg="1"/>
      <p:bldP spid="32" grpId="0" animBg="1"/>
      <p:bldP spid="33" grpId="0" animBg="1"/>
      <p:bldP spid="24" grpId="0" animBg="1"/>
      <p:bldP spid="25" grpId="0"/>
      <p:bldP spid="26" grpId="0" animBg="1"/>
      <p:bldP spid="35" grpId="0" animBg="1"/>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1755006" y="2448197"/>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5" name="Oval 4"/>
          <p:cNvSpPr>
            <a:spLocks noChangeAspect="1"/>
          </p:cNvSpPr>
          <p:nvPr/>
        </p:nvSpPr>
        <p:spPr>
          <a:xfrm>
            <a:off x="4276146" y="4745646"/>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cs typeface="Arial" panose="020B0604020202020204" pitchFamily="34" charset="0"/>
            </a:endParaRPr>
          </a:p>
        </p:txBody>
      </p:sp>
      <p:sp>
        <p:nvSpPr>
          <p:cNvPr id="6" name="Oval 5"/>
          <p:cNvSpPr>
            <a:spLocks noChangeAspect="1"/>
          </p:cNvSpPr>
          <p:nvPr/>
        </p:nvSpPr>
        <p:spPr>
          <a:xfrm>
            <a:off x="4276146" y="221333"/>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7" name="Oval 6"/>
          <p:cNvSpPr>
            <a:spLocks noChangeAspect="1"/>
          </p:cNvSpPr>
          <p:nvPr/>
        </p:nvSpPr>
        <p:spPr>
          <a:xfrm>
            <a:off x="6659067" y="2301405"/>
            <a:ext cx="1944000" cy="19440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4379265" y="2551318"/>
            <a:ext cx="1737759" cy="1737759"/>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b="1" dirty="0">
              <a:latin typeface="Arial" panose="020B0604020202020204" pitchFamily="34" charset="0"/>
              <a:cs typeface="Arial" panose="020B0604020202020204" pitchFamily="34" charset="0"/>
            </a:endParaRPr>
          </a:p>
        </p:txBody>
      </p:sp>
      <p:sp>
        <p:nvSpPr>
          <p:cNvPr id="11" name="TextBox 10"/>
          <p:cNvSpPr txBox="1"/>
          <p:nvPr/>
        </p:nvSpPr>
        <p:spPr>
          <a:xfrm>
            <a:off x="2041206" y="2795763"/>
            <a:ext cx="1371600" cy="1169551"/>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Teaching staff meeting ratify the draft after 2 weeks given for discussion</a:t>
            </a:r>
            <a:endParaRPr lang="en-IE" sz="1400" dirty="0">
              <a:latin typeface="Arial" panose="020B0604020202020204" pitchFamily="34" charset="0"/>
              <a:cs typeface="Arial" panose="020B0604020202020204" pitchFamily="34" charset="0"/>
            </a:endParaRPr>
          </a:p>
        </p:txBody>
      </p:sp>
      <p:sp>
        <p:nvSpPr>
          <p:cNvPr id="12" name="TextBox 11"/>
          <p:cNvSpPr txBox="1"/>
          <p:nvPr/>
        </p:nvSpPr>
        <p:spPr>
          <a:xfrm>
            <a:off x="6945267" y="2438162"/>
            <a:ext cx="1371600" cy="1600438"/>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Parents Council agree on the proposal with amendments after 1 month for discussion</a:t>
            </a:r>
            <a:endParaRPr lang="en-IE" sz="1400" dirty="0">
              <a:latin typeface="Arial" panose="020B0604020202020204" pitchFamily="34" charset="0"/>
              <a:cs typeface="Arial" panose="020B0604020202020204" pitchFamily="34" charset="0"/>
            </a:endParaRPr>
          </a:p>
        </p:txBody>
      </p:sp>
      <p:sp>
        <p:nvSpPr>
          <p:cNvPr id="14" name="TextBox 13"/>
          <p:cNvSpPr txBox="1"/>
          <p:nvPr/>
        </p:nvSpPr>
        <p:spPr>
          <a:xfrm>
            <a:off x="4517624" y="2875187"/>
            <a:ext cx="1492567" cy="120032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Principal checks for consistency with ethos, legal and department constraints and passes on</a:t>
            </a:r>
            <a:endParaRPr lang="en-IE" dirty="0">
              <a:latin typeface="Arial" panose="020B0604020202020204" pitchFamily="34" charset="0"/>
              <a:cs typeface="Arial" panose="020B0604020202020204" pitchFamily="34" charset="0"/>
            </a:endParaRPr>
          </a:p>
        </p:txBody>
      </p:sp>
      <p:sp>
        <p:nvSpPr>
          <p:cNvPr id="16" name="TextBox 15"/>
          <p:cNvSpPr txBox="1"/>
          <p:nvPr/>
        </p:nvSpPr>
        <p:spPr>
          <a:xfrm>
            <a:off x="4562346" y="5425258"/>
            <a:ext cx="1371600" cy="338554"/>
          </a:xfrm>
          <a:prstGeom prst="rect">
            <a:avLst/>
          </a:prstGeom>
          <a:noFill/>
        </p:spPr>
        <p:txBody>
          <a:bodyPr wrap="square" rtlCol="0">
            <a:spAutoFit/>
          </a:bodyPr>
          <a:lstStyle/>
          <a:p>
            <a:pPr algn="ctr"/>
            <a:endParaRPr lang="en-IE" sz="1600" dirty="0">
              <a:latin typeface="Arial" panose="020B0604020202020204" pitchFamily="34" charset="0"/>
              <a:cs typeface="Arial" panose="020B0604020202020204" pitchFamily="34" charset="0"/>
            </a:endParaRPr>
          </a:p>
        </p:txBody>
      </p:sp>
      <p:sp>
        <p:nvSpPr>
          <p:cNvPr id="17" name="TextBox 16"/>
          <p:cNvSpPr txBox="1"/>
          <p:nvPr/>
        </p:nvSpPr>
        <p:spPr>
          <a:xfrm>
            <a:off x="4517624" y="5181042"/>
            <a:ext cx="1505400"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Board of Management adopts the policy</a:t>
            </a:r>
          </a:p>
          <a:p>
            <a:pPr algn="ctr"/>
            <a:endParaRPr lang="en-IE" sz="1600" dirty="0">
              <a:latin typeface="Arial" panose="020B0604020202020204" pitchFamily="34" charset="0"/>
              <a:cs typeface="Arial" panose="020B0604020202020204" pitchFamily="34" charset="0"/>
            </a:endParaRPr>
          </a:p>
        </p:txBody>
      </p:sp>
      <p:sp>
        <p:nvSpPr>
          <p:cNvPr id="19" name="TextBox 18"/>
          <p:cNvSpPr txBox="1"/>
          <p:nvPr/>
        </p:nvSpPr>
        <p:spPr>
          <a:xfrm>
            <a:off x="152400" y="125080"/>
            <a:ext cx="2926017" cy="369332"/>
          </a:xfrm>
          <a:prstGeom prst="rect">
            <a:avLst/>
          </a:prstGeom>
          <a:solidFill>
            <a:schemeClr val="accent3">
              <a:lumMod val="20000"/>
              <a:lumOff val="80000"/>
            </a:schemeClr>
          </a:solidFill>
        </p:spPr>
        <p:txBody>
          <a:bodyPr wrap="square" rtlCol="0">
            <a:spAutoFit/>
          </a:bodyPr>
          <a:lstStyle/>
          <a:p>
            <a:r>
              <a:rPr lang="en-US" dirty="0"/>
              <a:t>Example 3: Wellbeing Policy</a:t>
            </a:r>
            <a:endParaRPr lang="en-IE" dirty="0"/>
          </a:p>
        </p:txBody>
      </p:sp>
      <p:sp>
        <p:nvSpPr>
          <p:cNvPr id="2" name="TextBox 1"/>
          <p:cNvSpPr txBox="1"/>
          <p:nvPr/>
        </p:nvSpPr>
        <p:spPr>
          <a:xfrm>
            <a:off x="4427177" y="429161"/>
            <a:ext cx="1641937"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Student Assembly ratify the draft after 1 month for discussion</a:t>
            </a:r>
            <a:endParaRPr lang="en-IE" sz="1600" dirty="0">
              <a:latin typeface="Arial" panose="020B0604020202020204" pitchFamily="34" charset="0"/>
              <a:cs typeface="Arial" panose="020B0604020202020204" pitchFamily="34" charset="0"/>
            </a:endParaRPr>
          </a:p>
        </p:txBody>
      </p:sp>
      <p:sp>
        <p:nvSpPr>
          <p:cNvPr id="3" name="TextBox 2"/>
          <p:cNvSpPr txBox="1"/>
          <p:nvPr/>
        </p:nvSpPr>
        <p:spPr>
          <a:xfrm>
            <a:off x="101050" y="1447800"/>
            <a:ext cx="912739" cy="369332"/>
          </a:xfrm>
          <a:prstGeom prst="rect">
            <a:avLst/>
          </a:prstGeom>
          <a:noFill/>
        </p:spPr>
        <p:txBody>
          <a:bodyPr wrap="square" rtlCol="0">
            <a:spAutoFit/>
          </a:bodyPr>
          <a:lstStyle/>
          <a:p>
            <a:endParaRPr lang="en-IE" dirty="0"/>
          </a:p>
        </p:txBody>
      </p:sp>
      <p:sp>
        <p:nvSpPr>
          <p:cNvPr id="27" name="Arrow: Right 26"/>
          <p:cNvSpPr/>
          <p:nvPr/>
        </p:nvSpPr>
        <p:spPr>
          <a:xfrm flipV="1">
            <a:off x="3667704" y="3380539"/>
            <a:ext cx="775462" cy="499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Arrow: Right 28"/>
          <p:cNvSpPr/>
          <p:nvPr/>
        </p:nvSpPr>
        <p:spPr>
          <a:xfrm rot="16200000" flipV="1">
            <a:off x="4703239" y="2044564"/>
            <a:ext cx="775462" cy="499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2" name="Arrow: Right 31"/>
          <p:cNvSpPr/>
          <p:nvPr/>
        </p:nvSpPr>
        <p:spPr>
          <a:xfrm rot="10800000" flipV="1">
            <a:off x="6000315" y="2920397"/>
            <a:ext cx="775462" cy="499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TextBox 33"/>
          <p:cNvSpPr txBox="1"/>
          <p:nvPr/>
        </p:nvSpPr>
        <p:spPr>
          <a:xfrm>
            <a:off x="215262" y="5519021"/>
            <a:ext cx="3056921" cy="1169551"/>
          </a:xfrm>
          <a:prstGeom prst="rect">
            <a:avLst/>
          </a:prstGeom>
          <a:solidFill>
            <a:schemeClr val="accent6">
              <a:lumMod val="20000"/>
              <a:lumOff val="80000"/>
            </a:schemeClr>
          </a:solidFill>
        </p:spPr>
        <p:txBody>
          <a:bodyPr wrap="square" rtlCol="0">
            <a:spAutoFit/>
          </a:bodyPr>
          <a:lstStyle/>
          <a:p>
            <a:r>
              <a:rPr lang="en-US" sz="1400" dirty="0"/>
              <a:t>Board of Management adopts interim policies recommended by the Principal to allow for functioning of the school during this process of reaching mutual agreed policies.</a:t>
            </a:r>
            <a:endParaRPr lang="en-IE" sz="1400" dirty="0"/>
          </a:p>
        </p:txBody>
      </p:sp>
      <p:sp>
        <p:nvSpPr>
          <p:cNvPr id="24" name="Arrow: Right 23"/>
          <p:cNvSpPr/>
          <p:nvPr/>
        </p:nvSpPr>
        <p:spPr>
          <a:xfrm rot="10800000" flipV="1">
            <a:off x="3644138" y="2971800"/>
            <a:ext cx="775462" cy="4998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5" name="TextBox 24"/>
          <p:cNvSpPr txBox="1"/>
          <p:nvPr/>
        </p:nvSpPr>
        <p:spPr>
          <a:xfrm>
            <a:off x="6445054" y="187004"/>
            <a:ext cx="2456873" cy="1477328"/>
          </a:xfrm>
          <a:prstGeom prst="rect">
            <a:avLst/>
          </a:prstGeom>
          <a:noFill/>
        </p:spPr>
        <p:txBody>
          <a:bodyPr wrap="square" rtlCol="0">
            <a:spAutoFit/>
          </a:bodyPr>
          <a:lstStyle/>
          <a:p>
            <a:pPr algn="ctr"/>
            <a:r>
              <a:rPr lang="en-US" dirty="0"/>
              <a:t>A draft Wellbeing  policy is developed a parent</a:t>
            </a:r>
          </a:p>
          <a:p>
            <a:pPr algn="ctr"/>
            <a:r>
              <a:rPr lang="en-US" dirty="0"/>
              <a:t>working group in collaboration with Wellbeing teachers</a:t>
            </a:r>
            <a:endParaRPr lang="en-IE" dirty="0"/>
          </a:p>
        </p:txBody>
      </p:sp>
      <p:sp>
        <p:nvSpPr>
          <p:cNvPr id="26" name="Arrow: Right 25"/>
          <p:cNvSpPr/>
          <p:nvPr/>
        </p:nvSpPr>
        <p:spPr>
          <a:xfrm rot="5400000">
            <a:off x="7375209" y="1852892"/>
            <a:ext cx="511714" cy="42638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Arrow: Right 34"/>
          <p:cNvSpPr/>
          <p:nvPr/>
        </p:nvSpPr>
        <p:spPr>
          <a:xfrm rot="5400000" flipV="1">
            <a:off x="5142877" y="2073134"/>
            <a:ext cx="775462" cy="499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Arrow: Right 35"/>
          <p:cNvSpPr/>
          <p:nvPr/>
        </p:nvSpPr>
        <p:spPr>
          <a:xfrm rot="5400000" flipV="1">
            <a:off x="4860413" y="4426908"/>
            <a:ext cx="775462" cy="499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49639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P spid="2" grpId="0"/>
      <p:bldP spid="27" grpId="0" animBg="1"/>
      <p:bldP spid="29" grpId="0" animBg="1"/>
      <p:bldP spid="32" grpId="0" animBg="1"/>
      <p:bldP spid="24" grpId="0" animBg="1"/>
      <p:bldP spid="25" grpId="0"/>
      <p:bldP spid="26"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endParaRPr lang="en-IE" dirty="0"/>
          </a:p>
        </p:txBody>
      </p:sp>
      <p:sp>
        <p:nvSpPr>
          <p:cNvPr id="3" name="Content Placeholder 2"/>
          <p:cNvSpPr>
            <a:spLocks noGrp="1"/>
          </p:cNvSpPr>
          <p:nvPr>
            <p:ph idx="1"/>
          </p:nvPr>
        </p:nvSpPr>
        <p:spPr/>
        <p:txBody>
          <a:bodyPr>
            <a:normAutofit fontScale="92500"/>
          </a:bodyPr>
          <a:lstStyle/>
          <a:p>
            <a:pPr marL="0" indent="0">
              <a:buNone/>
            </a:pPr>
            <a:r>
              <a:rPr lang="en-US" dirty="0"/>
              <a:t>These examples given assume very little disagreement between the partners. Where there is more work to be done in reaching agreement there would be further round of the same process.</a:t>
            </a:r>
          </a:p>
          <a:p>
            <a:pPr marL="0" indent="0">
              <a:buNone/>
            </a:pPr>
            <a:endParaRPr lang="en-US" dirty="0"/>
          </a:p>
          <a:p>
            <a:pPr marL="0" indent="0">
              <a:buNone/>
            </a:pPr>
            <a:r>
              <a:rPr lang="en-US" dirty="0"/>
              <a:t>The need for such further rounds might be reduced by good communication between parents and teachers and students during development of the initial policy draft.</a:t>
            </a:r>
          </a:p>
          <a:p>
            <a:pPr marL="0" indent="0">
              <a:buNone/>
            </a:pPr>
            <a:endParaRPr lang="en-IE" dirty="0"/>
          </a:p>
        </p:txBody>
      </p:sp>
    </p:spTree>
    <p:extLst>
      <p:ext uri="{BB962C8B-B14F-4D97-AF65-F5344CB8AC3E}">
        <p14:creationId xmlns:p14="http://schemas.microsoft.com/office/powerpoint/2010/main" val="288947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should information be communicated between decision making bodies?</a:t>
            </a:r>
            <a:endParaRPr lang="en-IE" sz="3200"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marL="0" indent="0">
              <a:buNone/>
            </a:pPr>
            <a:r>
              <a:rPr lang="en-US" dirty="0"/>
              <a:t>Under the system outlined here the Principal takes responsibility for this communication but could be supported by publication of minutes / agreed reports of non-confidential decisions from meetings of:</a:t>
            </a:r>
          </a:p>
          <a:p>
            <a:r>
              <a:rPr lang="en-US" dirty="0"/>
              <a:t>The Parents Council</a:t>
            </a:r>
          </a:p>
          <a:p>
            <a:r>
              <a:rPr lang="en-US" dirty="0"/>
              <a:t>Student Assembly</a:t>
            </a:r>
          </a:p>
          <a:p>
            <a:r>
              <a:rPr lang="en-US" dirty="0"/>
              <a:t>Staff Meeting</a:t>
            </a:r>
          </a:p>
          <a:p>
            <a:r>
              <a:rPr lang="en-US" dirty="0"/>
              <a:t>Management meeting</a:t>
            </a:r>
          </a:p>
          <a:p>
            <a:r>
              <a:rPr lang="en-US" dirty="0"/>
              <a:t>Board of Management</a:t>
            </a:r>
          </a:p>
          <a:p>
            <a:pPr marL="0" indent="0">
              <a:buNone/>
            </a:pPr>
            <a:r>
              <a:rPr lang="en-US" dirty="0"/>
              <a:t>..on a parent section of the school website and on the Staffroom and Student Assembly </a:t>
            </a:r>
            <a:r>
              <a:rPr lang="en-US" dirty="0" err="1"/>
              <a:t>schoology</a:t>
            </a:r>
            <a:r>
              <a:rPr lang="en-US" dirty="0"/>
              <a:t> pages.</a:t>
            </a:r>
          </a:p>
        </p:txBody>
      </p:sp>
    </p:spTree>
    <p:extLst>
      <p:ext uri="{BB962C8B-B14F-4D97-AF65-F5344CB8AC3E}">
        <p14:creationId xmlns:p14="http://schemas.microsoft.com/office/powerpoint/2010/main" val="233384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2522</TotalTime>
  <Words>3339</Words>
  <Application>Microsoft Office PowerPoint</Application>
  <PresentationFormat>On-screen Show (4:3)</PresentationFormat>
  <Paragraphs>298</Paragraphs>
  <Slides>34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How can we develop democratic policy and decision making at CETSS?</vt:lpstr>
      <vt:lpstr>PowerPoint Presentation</vt:lpstr>
      <vt:lpstr>PowerPoint Presentation</vt:lpstr>
      <vt:lpstr>PowerPoint Presentation</vt:lpstr>
      <vt:lpstr>PowerPoint Presentation</vt:lpstr>
      <vt:lpstr>PowerPoint Presentation</vt:lpstr>
      <vt:lpstr>PowerPoint Presentation</vt:lpstr>
      <vt:lpstr>Note:</vt:lpstr>
      <vt:lpstr>How should information be communicated between decision making bodies?</vt:lpstr>
      <vt:lpstr>Policy drafts that are currently being developed by staff and are at an advanced stage (soon to be passed on to Teacher, Student and Parent bodies)</vt:lpstr>
      <vt:lpstr>Examples of policies that have been adopted by the Board of the Management </vt:lpstr>
      <vt:lpstr>Should all partners have an equal say in all decisions?</vt:lpstr>
      <vt:lpstr>Overview of a draft Democracy Policy</vt:lpstr>
      <vt:lpstr>Rationale</vt:lpstr>
      <vt:lpstr>Guiding principles  Our democratic processes and their outcomes will be consistent with the values and ethos of the school and guided by the following principles: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Parental participation more broadly: The Blueprint</vt:lpstr>
      <vt:lpstr>Blueprint</vt:lpstr>
      <vt:lpstr>Immediate partnership opportunities identified by teachers…</vt:lpstr>
      <vt:lpstr>Other partnership opportunities</vt:lpstr>
      <vt:lpstr>Extra-curricular clubs parents could support or add to…</vt:lpstr>
      <vt:lpstr>Other areas for greater communication and collaboration:</vt:lpstr>
      <vt:lpstr>Whole school community events parents could help to organise…</vt:lpstr>
      <vt:lpstr>Examples of events/ activities parents could co-organise with teachers and/or students</vt:lpstr>
      <vt:lpstr>Long term collaboration group between teachers and parents?</vt:lpstr>
      <vt:lpstr>An example of an idea for long term collaboration: STEAM for Society and Sustainability  A 21st century  education centre on grounds of our new 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J Sullivan</cp:lastModifiedBy>
  <cp:revision>111</cp:revision>
  <dcterms:created xsi:type="dcterms:W3CDTF">2006-08-16T00:00:00Z</dcterms:created>
  <dcterms:modified xsi:type="dcterms:W3CDTF">2017-02-14T01:52:12Z</dcterms:modified>
</cp:coreProperties>
</file>